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 showSpecialPlsOnTitleSld="0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11" Type="http://schemas.openxmlformats.org/officeDocument/2006/relationships/slide" Target="slides/slide7.xml"/><Relationship Id="rId55" Type="http://schemas.openxmlformats.org/officeDocument/2006/relationships/slide" Target="slides/slide51.xml"/><Relationship Id="rId10" Type="http://schemas.openxmlformats.org/officeDocument/2006/relationships/slide" Target="slides/slide6.xml"/><Relationship Id="rId54" Type="http://schemas.openxmlformats.org/officeDocument/2006/relationships/slide" Target="slides/slide50.xml"/><Relationship Id="rId13" Type="http://schemas.openxmlformats.org/officeDocument/2006/relationships/slide" Target="slides/slide9.xml"/><Relationship Id="rId57" Type="http://schemas.openxmlformats.org/officeDocument/2006/relationships/slide" Target="slides/slide53.xml"/><Relationship Id="rId12" Type="http://schemas.openxmlformats.org/officeDocument/2006/relationships/slide" Target="slides/slide8.xml"/><Relationship Id="rId56" Type="http://schemas.openxmlformats.org/officeDocument/2006/relationships/slide" Target="slides/slide5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33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33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33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33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33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2" name="Google Shape;82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3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3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3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3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3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3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3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3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3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3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3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3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3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3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2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3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3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3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3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3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3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3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3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3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3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3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3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3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3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3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3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3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p3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3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3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3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p4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3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p4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3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p4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3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p4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3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p4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3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p4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3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3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p4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3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" name="Google Shape;428;p4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3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4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3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p4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3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p5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3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" name="Google Shape;462;p5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3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" name="Google Shape;470;p5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3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p5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3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7" name="Google Shape;487;p5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3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5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0:notes"/>
          <p:cNvSpPr/>
          <p:nvPr>
            <p:ph idx="2" type="sldImg"/>
          </p:nvPr>
        </p:nvSpPr>
        <p:spPr>
          <a:xfrm>
            <a:off x="342900" y="617538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14" name="Google Shape;114;p10:notes"/>
          <p:cNvSpPr txBox="1"/>
          <p:nvPr>
            <p:ph idx="1" type="body"/>
          </p:nvPr>
        </p:nvSpPr>
        <p:spPr>
          <a:xfrm>
            <a:off x="822325" y="3908425"/>
            <a:ext cx="4527550" cy="37036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10:notes"/>
          <p:cNvSpPr txBox="1"/>
          <p:nvPr>
            <p:ph idx="12" type="sldNum"/>
          </p:nvPr>
        </p:nvSpPr>
        <p:spPr>
          <a:xfrm>
            <a:off x="3497263" y="7818438"/>
            <a:ext cx="2674937" cy="4111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l-PL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3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p5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3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" name="Google Shape;511;p5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3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9" name="Google Shape;519;p5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3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7" name="Google Shape;527;p5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3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2:notes"/>
          <p:cNvSpPr/>
          <p:nvPr>
            <p:ph idx="2" type="sldImg"/>
          </p:nvPr>
        </p:nvSpPr>
        <p:spPr>
          <a:xfrm>
            <a:off x="342900" y="617538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33" name="Google Shape;133;p12:notes"/>
          <p:cNvSpPr txBox="1"/>
          <p:nvPr>
            <p:ph idx="1" type="body"/>
          </p:nvPr>
        </p:nvSpPr>
        <p:spPr>
          <a:xfrm>
            <a:off x="822325" y="3908425"/>
            <a:ext cx="4527550" cy="37036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12:notes"/>
          <p:cNvSpPr txBox="1"/>
          <p:nvPr>
            <p:ph idx="12" type="sldNum"/>
          </p:nvPr>
        </p:nvSpPr>
        <p:spPr>
          <a:xfrm>
            <a:off x="3497263" y="7818438"/>
            <a:ext cx="2674937" cy="4111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l-PL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3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3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ajd tytułowy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914400" y="2130426"/>
            <a:ext cx="103632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4572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9144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3716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8288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0" type="dt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1" type="ftr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ytuł i tekst pionowy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4572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9144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3716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8288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3833019" y="-1623217"/>
            <a:ext cx="4525963" cy="109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ytuł pionowy i teks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7285037" y="1828802"/>
            <a:ext cx="5851525" cy="27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4572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9144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3716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8288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1697037" y="-812799"/>
            <a:ext cx="5851525" cy="80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ytuł i zawartość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4572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9144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3716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8288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10" type="dt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agłówek sekcji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963084" y="4406901"/>
            <a:ext cx="103632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4572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9144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3716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8288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10" type="dt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" name="Google Shape;27;p4"/>
          <p:cNvSpPr txBox="1"/>
          <p:nvPr>
            <p:ph idx="11" type="ftr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" name="Google Shape;28;p4"/>
          <p:cNvSpPr txBox="1"/>
          <p:nvPr>
            <p:ph idx="12" type="sldNum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wa elementy zawartości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/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4572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9144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3716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8288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" name="Google Shape;31;p5"/>
          <p:cNvSpPr txBox="1"/>
          <p:nvPr>
            <p:ph idx="1" type="body"/>
          </p:nvPr>
        </p:nvSpPr>
        <p:spPr>
          <a:xfrm>
            <a:off x="609600" y="1600201"/>
            <a:ext cx="53848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" name="Google Shape;32;p5"/>
          <p:cNvSpPr txBox="1"/>
          <p:nvPr>
            <p:ph idx="2" type="body"/>
          </p:nvPr>
        </p:nvSpPr>
        <p:spPr>
          <a:xfrm>
            <a:off x="6197600" y="1600201"/>
            <a:ext cx="53848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" name="Google Shape;33;p5"/>
          <p:cNvSpPr txBox="1"/>
          <p:nvPr>
            <p:ph idx="10" type="dt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" name="Google Shape;34;p5"/>
          <p:cNvSpPr txBox="1"/>
          <p:nvPr>
            <p:ph idx="11" type="ftr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równanie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4572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9144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3716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8288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" name="Google Shape;38;p6"/>
          <p:cNvSpPr txBox="1"/>
          <p:nvPr>
            <p:ph idx="1" type="body"/>
          </p:nvPr>
        </p:nvSpPr>
        <p:spPr>
          <a:xfrm>
            <a:off x="609600" y="1535113"/>
            <a:ext cx="5386917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" name="Google Shape;39;p6"/>
          <p:cNvSpPr txBox="1"/>
          <p:nvPr>
            <p:ph idx="2" type="body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" name="Google Shape;40;p6"/>
          <p:cNvSpPr txBox="1"/>
          <p:nvPr>
            <p:ph idx="3" type="body"/>
          </p:nvPr>
        </p:nvSpPr>
        <p:spPr>
          <a:xfrm>
            <a:off x="6193368" y="1535113"/>
            <a:ext cx="5389033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" name="Google Shape;41;p6"/>
          <p:cNvSpPr txBox="1"/>
          <p:nvPr>
            <p:ph idx="4" type="body"/>
          </p:nvPr>
        </p:nvSpPr>
        <p:spPr>
          <a:xfrm>
            <a:off x="6193368" y="2174875"/>
            <a:ext cx="5389033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2" name="Google Shape;42;p6"/>
          <p:cNvSpPr txBox="1"/>
          <p:nvPr>
            <p:ph idx="10" type="dt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" name="Google Shape;43;p6"/>
          <p:cNvSpPr txBox="1"/>
          <p:nvPr>
            <p:ph idx="11" type="ftr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" name="Google Shape;44;p6"/>
          <p:cNvSpPr txBox="1"/>
          <p:nvPr>
            <p:ph idx="12" type="sldNum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ylko tytuł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/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4572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9144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3716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8288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" name="Google Shape;47;p7"/>
          <p:cNvSpPr txBox="1"/>
          <p:nvPr>
            <p:ph idx="10" type="dt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8" name="Google Shape;48;p7"/>
          <p:cNvSpPr txBox="1"/>
          <p:nvPr>
            <p:ph idx="11" type="ftr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usty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/>
          <p:nvPr>
            <p:ph idx="10" type="dt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Zawartość z podpisem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609601" y="273050"/>
            <a:ext cx="4011084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4572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9144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3716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8288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4766733" y="273051"/>
            <a:ext cx="6815667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609601" y="1435101"/>
            <a:ext cx="4011084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raz z podpisem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4572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9144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3716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8288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4572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9144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3716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8288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://pl.wikipedia.org/wiki/Pomoc:Wst%C4%99p" TargetMode="External"/><Relationship Id="rId4" Type="http://schemas.openxmlformats.org/officeDocument/2006/relationships/hyperlink" Target="http://pl.wikipedia.org/wiki/Wikipedia:Projekty_szkolne_i_akademickie/zalecenia_dla_uczni%C3%B3w_i_student%C3%B3w" TargetMode="External"/><Relationship Id="rId5" Type="http://schemas.openxmlformats.org/officeDocument/2006/relationships/hyperlink" Target="http://pl.wikipedia.org/wiki/Pomoc:Spis_tre%C5%9Bci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://pl.wikipedia.org/wiki/Pomoc:Pytania_nowicjuszy" TargetMode="External"/><Relationship Id="rId4" Type="http://schemas.openxmlformats.org/officeDocument/2006/relationships/hyperlink" Target="http://pl.wikipedia.org/wiki/Pomoc:FAQ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://pl.wikipedia.org/wiki/Pomoc:Spis_tre%C5%9Bci" TargetMode="External"/><Relationship Id="rId4" Type="http://schemas.openxmlformats.org/officeDocument/2006/relationships/hyperlink" Target="http://pl.wikipedia.org/wiki/Pomoc:Formatowanie_tekstu" TargetMode="External"/><Relationship Id="rId5" Type="http://schemas.openxmlformats.org/officeDocument/2006/relationships/hyperlink" Target="http://pl.wikipedia.org/wiki/Wikipedia:Brudnopis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://pl.wikipedia.org/wiki/Pomoc:Logowanie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://pl.wikipedia.org/wiki/Wikipedia:Wikietykieta" TargetMode="Externa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://pl.wikipedia.org/wiki/Pomoc:Strona_dyskusji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://pl.wikipedia.org/wiki/Wikipedia:Strona_u%C5%BCytkownika" TargetMode="External"/><Relationship Id="rId4" Type="http://schemas.openxmlformats.org/officeDocument/2006/relationships/hyperlink" Target="http://pl.wikipedia.org/wiki/Pomoc:Podpis_wikipedysty" TargetMode="Externa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0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5.png"/><Relationship Id="rId4" Type="http://schemas.openxmlformats.org/officeDocument/2006/relationships/hyperlink" Target="http://pl.wikipedia.org/wiki/Kategoria:Telekomunikacja" TargetMode="External"/><Relationship Id="rId5" Type="http://schemas.openxmlformats.org/officeDocument/2006/relationships/hyperlink" Target="https://commons.wikimedia.org/w/index.php?curid=3798274" TargetMode="Externa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4.xml"/><Relationship Id="rId3" Type="http://schemas.openxmlformats.org/officeDocument/2006/relationships/hyperlink" Target="http://pl.wikipedia.org/wiki/Wikipedia:Propozycje_temat%C3%B3w" TargetMode="External"/><Relationship Id="rId4" Type="http://schemas.openxmlformats.org/officeDocument/2006/relationships/hyperlink" Target="http://pl.wikipedia.org/wiki/Wikipedia:Strony_wymagaj%C4%85ce_dopracowania" TargetMode="External"/><Relationship Id="rId5" Type="http://schemas.openxmlformats.org/officeDocument/2006/relationships/hyperlink" Target="http://pl.wikipedia.org/wiki/Kategoria:Zal%C4%85%C5%BCki_artyku%C5%82%C3%B3w" TargetMode="Externa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hyperlink" Target="http://pl.wikipedia.org/wiki/Szablon:Potrzebne/Kolejka" TargetMode="External"/><Relationship Id="rId4" Type="http://schemas.openxmlformats.org/officeDocument/2006/relationships/hyperlink" Target="http://pl.wikipedia.org/wiki/Wikipedia:Strony_do_przet%C5%82umaczenia" TargetMode="External"/><Relationship Id="rId5" Type="http://schemas.openxmlformats.org/officeDocument/2006/relationships/hyperlink" Target="http://pl.wikipedia.org/wiki/Wikipedia:T%C5%82umaczenie_miesi%C4%85ca" TargetMode="Externa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hyperlink" Target="http://pl.wikipedia.org/wiki/Wikipedia:Zal%C4%85%C5%BCki" TargetMode="External"/><Relationship Id="rId4" Type="http://schemas.openxmlformats.org/officeDocument/2006/relationships/hyperlink" Target="http://pl.wikipedia.org/wiki/Wikipedia:Brakuj%C4%85ce_artyku%C5%82y" TargetMode="External"/><Relationship Id="rId5" Type="http://schemas.openxmlformats.org/officeDocument/2006/relationships/hyperlink" Target="http://pl.wikipedia.org/wiki/Kategoria:Strony_do_poszerzenia" TargetMode="Externa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hyperlink" Target="http://pl.wikipedia.org/wiki/Specjalna:Porzucone_strony" TargetMode="External"/><Relationship Id="rId4" Type="http://schemas.openxmlformats.org/officeDocument/2006/relationships/hyperlink" Target="http://pl.wikipedia.org/wiki/Wikipedia:Artyku%C5%82y_kontrowersyjne" TargetMode="External"/><Relationship Id="rId5" Type="http://schemas.openxmlformats.org/officeDocument/2006/relationships/hyperlink" Target="http://pl.wikipedia.org/wiki/Wikiprojekt:Ilustrowanie" TargetMode="Externa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jp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1.jp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hyperlink" Target="http://pl.wikipedia.org/wiki/Wikipedia:Zasady" TargetMode="External"/><Relationship Id="rId4" Type="http://schemas.openxmlformats.org/officeDocument/2006/relationships/hyperlink" Target="http://pl.wikipedia.org/wiki/Wikipedia:Brakuj%C4%85ce_artyku%C5%82y" TargetMode="Externa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hyperlink" Target="http://pl.wikipedia.org/wiki/Wikipedia:Opis_zmian" TargetMode="Externa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hyperlink" Target="http://pl.wikipedia.org/wiki/Pomoc:Historia_strony" TargetMode="Externa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2.jp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jpg"/><Relationship Id="rId4" Type="http://schemas.openxmlformats.org/officeDocument/2006/relationships/hyperlink" Target="mailto:mikolaj@leszcz.uk" TargetMode="External"/><Relationship Id="rId5" Type="http://schemas.openxmlformats.org/officeDocument/2006/relationships/hyperlink" Target="http://teaching.leszcz.uk/" TargetMode="Externa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14.jpg"/><Relationship Id="rId4" Type="http://schemas.openxmlformats.org/officeDocument/2006/relationships/hyperlink" Target="http://www.wikipedia.pl/" TargetMode="External"/><Relationship Id="rId5" Type="http://schemas.openxmlformats.org/officeDocument/2006/relationships/hyperlink" Target="http://pl.wikipedia.org/wiki/GNU_Free_Documentation_License" TargetMode="External"/><Relationship Id="rId6" Type="http://schemas.openxmlformats.org/officeDocument/2006/relationships/hyperlink" Target="http://pl.wikipedia.org/wiki/Wikipedia:Projekty_szkolne_i_akademickie/zalecenia_dla_uczni%C3%B3w_i_student%C3%B3w" TargetMode="External"/><Relationship Id="rId7" Type="http://schemas.openxmlformats.org/officeDocument/2006/relationships/hyperlink" Target="http://pl.wikipedia.org/wiki/Licencja_Creative_Commons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/>
          <p:nvPr>
            <p:ph type="ctrTitle"/>
          </p:nvPr>
        </p:nvSpPr>
        <p:spPr>
          <a:xfrm>
            <a:off x="914400" y="2130426"/>
            <a:ext cx="103632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l-PL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Podstawy telekomunikacji – wprowadzenie do przedmiotu</a:t>
            </a:r>
            <a:endParaRPr b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85;p13"/>
          <p:cNvSpPr txBox="1"/>
          <p:nvPr>
            <p:ph idx="1" type="subTitle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3200"/>
              <a:buFont typeface="Arial"/>
              <a:buNone/>
            </a:pPr>
            <a:r>
              <a:rPr b="0" i="0" lang="pl-PL" sz="3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Mikołaj Leszczuk</a:t>
            </a:r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C:\Users\Sony\AppData\Local\Microsoft\Windows\Temporary Internet Files\Content.IE5\M0518IK9\MP900399544[1].jpg" id="163" name="Google Shape;163;p22"/>
          <p:cNvPicPr preferRelativeResize="0"/>
          <p:nvPr>
            <p:ph idx="2" type="body"/>
          </p:nvPr>
        </p:nvPicPr>
        <p:blipFill rotWithShape="1">
          <a:blip r:embed="rId3">
            <a:alphaModFix/>
          </a:blip>
          <a:srcRect b="0" l="15507" r="0" t="0"/>
          <a:stretch/>
        </p:blipFill>
        <p:spPr>
          <a:xfrm>
            <a:off x="7556408" y="10"/>
            <a:ext cx="4635591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2"/>
          <p:cNvSpPr txBox="1"/>
          <p:nvPr>
            <p:ph type="title"/>
          </p:nvPr>
        </p:nvSpPr>
        <p:spPr>
          <a:xfrm>
            <a:off x="648929" y="629266"/>
            <a:ext cx="6586491" cy="16766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l-PL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Egzamin</a:t>
            </a:r>
            <a:endParaRPr/>
          </a:p>
        </p:txBody>
      </p:sp>
      <p:sp>
        <p:nvSpPr>
          <p:cNvPr id="165" name="Google Shape;165;p22"/>
          <p:cNvSpPr txBox="1"/>
          <p:nvPr>
            <p:ph idx="1" type="body"/>
          </p:nvPr>
        </p:nvSpPr>
        <p:spPr>
          <a:xfrm>
            <a:off x="648930" y="2438400"/>
            <a:ext cx="6586489" cy="37854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3429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pl-PL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 kartka A4</a:t>
            </a:r>
            <a:endParaRPr/>
          </a:p>
          <a:p>
            <a:pPr indent="-228600" lvl="0" marL="342900" marR="0" rtl="0" algn="l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pl-PL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 pytań testujących wiedzę:</a:t>
            </a:r>
            <a:endParaRPr/>
          </a:p>
          <a:p>
            <a:pPr indent="-228600" lvl="1" marL="742950" marR="0" rtl="0" algn="l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pl-PL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Wytłumaczyć pewne konkretne pojęcie</a:t>
            </a:r>
            <a:endParaRPr/>
          </a:p>
          <a:p>
            <a:pPr indent="-228600" lvl="1" marL="742950" marR="0" rtl="0" algn="l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pl-PL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Rozwiązać proste zadanie</a:t>
            </a:r>
            <a:endParaRPr/>
          </a:p>
          <a:p>
            <a:pPr indent="-228600" lvl="0" marL="342900" marR="0" rtl="0" algn="l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pl-PL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Terminy:</a:t>
            </a:r>
            <a:endParaRPr/>
          </a:p>
          <a:p>
            <a:pPr indent="-228600" lvl="1" marL="742950" marR="0" rtl="0" algn="l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pl-PL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Termin zerowy na ostatnim wykładzie</a:t>
            </a:r>
            <a:endParaRPr/>
          </a:p>
          <a:p>
            <a:pPr indent="-228600" lvl="1" marL="742950" marR="0" rtl="0" algn="l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pl-PL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Termin pierwszy w sesji egzaminacyjnej</a:t>
            </a:r>
            <a:endParaRPr/>
          </a:p>
          <a:p>
            <a:pPr indent="-228600" lvl="1" marL="742950" marR="0" rtl="0" algn="l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pl-PL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Termin drugi w sesji egzaminacyjnej</a:t>
            </a:r>
            <a:endParaRPr/>
          </a:p>
          <a:p>
            <a:pPr indent="-228600" lvl="1" marL="742950" marR="0" rtl="0" algn="l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pl-PL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Ewentualny dodatkowy termin poprawkowy (decyzja WSTKT, nie moja!)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pl-PL" sz="12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22"/>
          <p:cNvSpPr txBox="1"/>
          <p:nvPr>
            <p:ph idx="10" type="dt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l-PL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28.11.2017</a:t>
            </a:r>
            <a:endParaRPr b="0" i="0" sz="1200" u="none" cap="none" strike="noStrike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3"/>
          <p:cNvSpPr txBox="1"/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l-PL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Przykładowe pytania egzaminacyjne</a:t>
            </a:r>
            <a:endParaRPr b="0" i="0" sz="4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p23"/>
          <p:cNvSpPr txBox="1"/>
          <p:nvPr>
            <p:ph idx="1" type="body"/>
          </p:nvPr>
        </p:nvSpPr>
        <p:spPr>
          <a:xfrm>
            <a:off x="609600" y="1600201"/>
            <a:ext cx="53848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pl-PL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Omów podstawowe cechy metody CSMA/CD</a:t>
            </a:r>
            <a:endParaRPr/>
          </a:p>
          <a:p>
            <a:pPr indent="-342900" lvl="0" marL="3429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pl-PL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Opisz pojęcie MAC</a:t>
            </a:r>
            <a:endParaRPr/>
          </a:p>
          <a:p>
            <a:pPr indent="-342900" lvl="0" marL="3429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pl-PL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Podaj niesystematyczny ciąg kodowy (przykład)</a:t>
            </a:r>
            <a:endParaRPr/>
          </a:p>
          <a:p>
            <a:pPr indent="-342900" lvl="0" marL="3429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pl-PL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Dokonaj przekłamania ciągu kodu</a:t>
            </a:r>
            <a:endParaRPr/>
          </a:p>
          <a:p>
            <a:pPr indent="-342900" lvl="0" marL="3429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pl-PL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Określ maksymalną liczbę słów kodowych</a:t>
            </a:r>
            <a:endParaRPr/>
          </a:p>
        </p:txBody>
      </p:sp>
      <p:sp>
        <p:nvSpPr>
          <p:cNvPr id="174" name="Google Shape;174;p23"/>
          <p:cNvSpPr txBox="1"/>
          <p:nvPr>
            <p:ph idx="12" type="sldNum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pl-PL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23"/>
          <p:cNvSpPr txBox="1"/>
          <p:nvPr>
            <p:ph idx="2" type="body"/>
          </p:nvPr>
        </p:nvSpPr>
        <p:spPr>
          <a:xfrm>
            <a:off x="6197600" y="1600201"/>
            <a:ext cx="53848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pl-PL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Opisz podstawowe cechy warstwy fizycznej modelu ISO/OSI</a:t>
            </a:r>
            <a:endParaRPr/>
          </a:p>
          <a:p>
            <a:pPr indent="-342900" lvl="0" marL="34290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pl-PL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Określ odległość Hamminga par ciągów kodów: 10001-10000 oraz 00010-10100</a:t>
            </a:r>
            <a:endParaRPr/>
          </a:p>
          <a:p>
            <a:pPr indent="-342900" lvl="0" marL="34290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pl-PL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Adres sieci: 149.156.114.128, maska: 255.255.255.128</a:t>
            </a:r>
            <a:endParaRPr/>
          </a:p>
          <a:p>
            <a:pPr indent="-285750" lvl="1" marL="742950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</a:pPr>
            <a:r>
              <a:rPr b="0" i="0" lang="pl-PL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Jaki jest adres </a:t>
            </a:r>
            <a:r>
              <a:rPr b="0" i="1" lang="pl-PL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broadcast</a:t>
            </a:r>
            <a:r>
              <a:rPr b="0" i="0" lang="pl-PL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tej sieci?</a:t>
            </a:r>
            <a:endParaRPr/>
          </a:p>
          <a:p>
            <a:pPr indent="-285750" lvl="1" marL="742950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</a:pPr>
            <a:r>
              <a:rPr b="0" i="0" lang="pl-PL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Podaj przykładowy adres IP komputera w takiej sieci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23"/>
          <p:cNvSpPr txBox="1"/>
          <p:nvPr>
            <p:ph idx="10" type="dt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l-PL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28.11.2017</a:t>
            </a:r>
            <a:endParaRPr b="0" i="0" sz="1200" u="none" cap="none" strike="noStrike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4"/>
          <p:cNvSpPr txBox="1"/>
          <p:nvPr>
            <p:ph type="title"/>
          </p:nvPr>
        </p:nvSpPr>
        <p:spPr>
          <a:xfrm>
            <a:off x="963084" y="4406901"/>
            <a:ext cx="103632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l-PL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PROJEKT</a:t>
            </a:r>
            <a:endParaRPr b="1" i="0" sz="4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p24"/>
          <p:cNvSpPr txBox="1"/>
          <p:nvPr>
            <p:ph idx="1" type="body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2000"/>
              <a:buFont typeface="Arial"/>
              <a:buNone/>
            </a:pPr>
            <a:r>
              <a:rPr b="0" i="0" lang="pl-PL" sz="20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Czyli </a:t>
            </a:r>
            <a:r>
              <a:rPr b="1" i="0" lang="pl-PL" sz="20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zapamiętaj</a:t>
            </a:r>
            <a:r>
              <a:rPr b="0" i="0" lang="pl-PL" sz="20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i="0" lang="pl-PL" sz="20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zanim staniesz się dwusetną osobą pytająca jak zaliczyć projekt...</a:t>
            </a:r>
            <a:endParaRPr/>
          </a:p>
        </p:txBody>
      </p:sp>
      <p:sp>
        <p:nvSpPr>
          <p:cNvPr id="183" name="Google Shape;183;p24"/>
          <p:cNvSpPr txBox="1"/>
          <p:nvPr>
            <p:ph idx="12" type="sldNum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pl-PL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24"/>
          <p:cNvSpPr txBox="1"/>
          <p:nvPr>
            <p:ph idx="10" type="dt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l-PL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28.11.2017</a:t>
            </a:r>
            <a:endParaRPr b="0" i="0" sz="1200" u="none" cap="none" strike="noStrike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C:\Users\Sony\AppData\Local\Microsoft\Windows\Temporary Internet Files\Content.IE5\T031AF31\MP900400367[1].jpg" id="190" name="Google Shape;190;p25"/>
          <p:cNvPicPr preferRelativeResize="0"/>
          <p:nvPr>
            <p:ph idx="2" type="body"/>
          </p:nvPr>
        </p:nvPicPr>
        <p:blipFill rotWithShape="1">
          <a:blip r:embed="rId3">
            <a:alphaModFix/>
          </a:blip>
          <a:srcRect b="1250" l="0" r="1" t="0"/>
          <a:stretch/>
        </p:blipFill>
        <p:spPr>
          <a:xfrm>
            <a:off x="7556408" y="10"/>
            <a:ext cx="4635591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5"/>
          <p:cNvSpPr txBox="1"/>
          <p:nvPr>
            <p:ph type="title"/>
          </p:nvPr>
        </p:nvSpPr>
        <p:spPr>
          <a:xfrm>
            <a:off x="648929" y="629266"/>
            <a:ext cx="6586491" cy="16766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l-PL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Opis zajęć projektowych (1/2)</a:t>
            </a:r>
            <a:endParaRPr/>
          </a:p>
        </p:txBody>
      </p:sp>
      <p:sp>
        <p:nvSpPr>
          <p:cNvPr id="192" name="Google Shape;192;p25"/>
          <p:cNvSpPr txBox="1"/>
          <p:nvPr>
            <p:ph idx="1" type="body"/>
          </p:nvPr>
        </p:nvSpPr>
        <p:spPr>
          <a:xfrm>
            <a:off x="648930" y="2438400"/>
            <a:ext cx="6586489" cy="37854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pl-PL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Studenci </a:t>
            </a:r>
            <a:r>
              <a:rPr b="1" i="0" lang="pl-PL" sz="24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opracowują hasła encyklopedyczne</a:t>
            </a:r>
            <a:endParaRPr/>
          </a:p>
          <a:p>
            <a:pPr indent="-228600" lvl="0" marL="342900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</a:pPr>
            <a:r>
              <a:rPr b="1" i="0" lang="pl-PL" sz="24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W encyklopedii Wikipedia</a:t>
            </a:r>
            <a:r>
              <a:rPr b="0" i="0" lang="pl-PL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/>
          </a:p>
          <a:p>
            <a:pPr indent="-228600" lvl="1" marL="742950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pl-PL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Od podstaw, albo</a:t>
            </a:r>
            <a:endParaRPr/>
          </a:p>
          <a:p>
            <a:pPr indent="-228600" lvl="1" marL="742950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pl-PL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Przez rozwinięcie istniejącego hasła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p2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pl-PL" sz="12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p25"/>
          <p:cNvSpPr txBox="1"/>
          <p:nvPr>
            <p:ph idx="10" type="dt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l-PL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28.11.2017</a:t>
            </a:r>
            <a:endParaRPr b="0" i="0" sz="1200" u="none" cap="none" strike="noStrike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6"/>
          <p:cNvSpPr txBox="1"/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l-PL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Opis zajęć projektowych (2/2)</a:t>
            </a:r>
            <a:endParaRPr/>
          </a:p>
        </p:txBody>
      </p:sp>
      <p:sp>
        <p:nvSpPr>
          <p:cNvPr id="200" name="Google Shape;200;p26"/>
          <p:cNvSpPr txBox="1"/>
          <p:nvPr>
            <p:ph idx="1" type="body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</a:pPr>
            <a:r>
              <a:rPr b="0" i="0" lang="pl-PL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Udział biorą </a:t>
            </a:r>
            <a:r>
              <a:rPr b="1" i="0" lang="pl-PL" sz="30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wszyscy studenci</a:t>
            </a:r>
            <a:r>
              <a:rPr b="0" i="0" lang="pl-PL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pracując:</a:t>
            </a:r>
            <a:endParaRPr/>
          </a:p>
          <a:p>
            <a:pPr indent="-285750" lvl="1" marL="742950" marR="0" rtl="0" algn="l">
              <a:lnSpc>
                <a:spcPct val="80000"/>
              </a:lnSpc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rial"/>
              <a:buChar char="–"/>
            </a:pPr>
            <a:r>
              <a:rPr b="1" i="0" lang="pl-PL" sz="26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Pojedynczo</a:t>
            </a:r>
            <a:r>
              <a:rPr b="0" i="0" lang="pl-PL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albo</a:t>
            </a:r>
            <a:endParaRPr/>
          </a:p>
          <a:p>
            <a:pPr indent="-285750" lvl="1" marL="742950" marR="0" rtl="0" algn="l">
              <a:lnSpc>
                <a:spcPct val="80000"/>
              </a:lnSpc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rial"/>
              <a:buChar char="–"/>
            </a:pPr>
            <a:r>
              <a:rPr b="1" i="0" lang="pl-PL" sz="26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W zespole dwuosobowym</a:t>
            </a:r>
            <a:endParaRPr/>
          </a:p>
          <a:p>
            <a:pPr indent="-342900" lvl="0" marL="342900" marR="0" rtl="0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</a:pPr>
            <a:r>
              <a:rPr b="0" i="0" lang="pl-PL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Każdy student musi mieć osobne konto na Wikipedii</a:t>
            </a:r>
            <a:endParaRPr/>
          </a:p>
          <a:p>
            <a:pPr indent="-342900" lvl="0" marL="342900" marR="0" rtl="0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</a:pPr>
            <a:r>
              <a:rPr b="0" i="0" lang="pl-PL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Każdy student/zespół będzie </a:t>
            </a:r>
            <a:r>
              <a:rPr b="1" i="0" lang="pl-PL" sz="30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miał przypisany: </a:t>
            </a:r>
            <a:endParaRPr/>
          </a:p>
          <a:p>
            <a:pPr indent="-285750" lvl="1" marL="742950" marR="0" rtl="0" algn="l">
              <a:lnSpc>
                <a:spcPct val="80000"/>
              </a:lnSpc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rial"/>
              <a:buChar char="–"/>
            </a:pPr>
            <a:r>
              <a:rPr b="1" i="0" lang="pl-PL" sz="26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Zalążek, np. zalążek z telekomunikacji, lub </a:t>
            </a:r>
            <a:endParaRPr/>
          </a:p>
          <a:p>
            <a:pPr indent="-285750" lvl="1" marL="742950" marR="0" rtl="0" algn="l">
              <a:lnSpc>
                <a:spcPct val="80000"/>
              </a:lnSpc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rial"/>
              <a:buChar char="–"/>
            </a:pPr>
            <a:r>
              <a:rPr b="1" i="0" lang="pl-PL" sz="26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Propozycję tematu</a:t>
            </a:r>
            <a:endParaRPr/>
          </a:p>
          <a:p>
            <a:pPr indent="-342900" lvl="0" marL="342900" marR="0" rtl="0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rial"/>
              <a:buChar char="•"/>
            </a:pPr>
            <a:r>
              <a:rPr b="1" i="0" lang="pl-PL" sz="30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Zadanie: rozwinąć go do postaci możliwie najbliższej „artykułowi na medal”</a:t>
            </a:r>
            <a:endParaRPr b="1" i="0" sz="3000" u="none" cap="none" strike="noStrik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p26"/>
          <p:cNvSpPr txBox="1"/>
          <p:nvPr>
            <p:ph idx="12" type="sldNum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pl-PL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26"/>
          <p:cNvSpPr txBox="1"/>
          <p:nvPr>
            <p:ph idx="10" type="dt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l-PL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28.11.2017</a:t>
            </a:r>
            <a:endParaRPr b="0" i="0" sz="1200" u="none" cap="none" strike="noStrike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7"/>
          <p:cNvSpPr txBox="1"/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l-PL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Opieka nad projektem</a:t>
            </a:r>
            <a:endParaRPr/>
          </a:p>
        </p:txBody>
      </p:sp>
      <p:sp>
        <p:nvSpPr>
          <p:cNvPr id="208" name="Google Shape;208;p27"/>
          <p:cNvSpPr txBox="1"/>
          <p:nvPr>
            <p:ph idx="1" type="body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</a:pPr>
            <a:r>
              <a:rPr b="1" i="0" lang="pl-PL" sz="32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Na kolejnych slajdach</a:t>
            </a:r>
            <a:r>
              <a:rPr b="0" i="0" lang="pl-PL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/>
          </a:p>
          <a:p>
            <a:pPr indent="-285750" lvl="1" marL="74295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</a:pPr>
            <a:r>
              <a:rPr b="0" i="0" lang="pl-PL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Wprowadzenie studentów w Wiki</a:t>
            </a:r>
            <a:endParaRPr/>
          </a:p>
          <a:p>
            <a:pPr indent="-285750" lvl="1" marL="74295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</a:pPr>
            <a:r>
              <a:rPr b="0" i="0" lang="pl-PL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Cel: zapewnienie, aby Państwa praca spełniała wytyczne obowiązujące na Wikipedii</a:t>
            </a:r>
            <a:endParaRPr/>
          </a:p>
          <a:p>
            <a:pPr indent="-342900" lvl="0" marL="342900" marR="0" rtl="0" algn="l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</a:pPr>
            <a:r>
              <a:rPr b="1" i="0" lang="pl-PL" sz="32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Data rozpoczęcia</a:t>
            </a:r>
            <a:r>
              <a:rPr b="0" i="0" lang="pl-PL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projekt rozpoczyna się wraz z pierwszym wykładem i trwa cały semestr</a:t>
            </a:r>
            <a:endParaRPr/>
          </a:p>
        </p:txBody>
      </p:sp>
      <p:sp>
        <p:nvSpPr>
          <p:cNvPr id="209" name="Google Shape;209;p27"/>
          <p:cNvSpPr txBox="1"/>
          <p:nvPr>
            <p:ph idx="12" type="sldNum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pl-PL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27"/>
          <p:cNvSpPr txBox="1"/>
          <p:nvPr>
            <p:ph idx="10" type="dt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l-PL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28.11.2017</a:t>
            </a:r>
            <a:endParaRPr b="0" i="0" sz="1200" u="none" cap="none" strike="noStrike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8"/>
          <p:cNvSpPr txBox="1"/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l-PL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Podstawowe cechy Wikipedii</a:t>
            </a:r>
            <a:endParaRPr b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28"/>
          <p:cNvSpPr txBox="1"/>
          <p:nvPr>
            <p:ph idx="1" type="body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b="0" i="0" lang="pl-PL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Wolna encyklopedia – tworzona w oparciu o wolną licencję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b="0" i="0" lang="pl-PL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Internetowa encyklopedia: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1" marL="74295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</a:pPr>
            <a:r>
              <a:rPr b="0" i="0" lang="pl-PL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Może być edytowana przez każdego</a:t>
            </a:r>
            <a:endParaRPr/>
          </a:p>
          <a:p>
            <a:pPr indent="-285750" lvl="1" marL="74295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</a:pPr>
            <a:r>
              <a:rPr b="0" i="0" lang="pl-PL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Posiada tysiące redaktorów (</a:t>
            </a:r>
            <a:r>
              <a:rPr b="1" i="0" lang="pl-PL" sz="28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Wikipedystów</a:t>
            </a:r>
            <a:r>
              <a:rPr b="0" i="0" lang="pl-PL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internautów)</a:t>
            </a:r>
            <a:endParaRPr/>
          </a:p>
        </p:txBody>
      </p:sp>
      <p:sp>
        <p:nvSpPr>
          <p:cNvPr id="217" name="Google Shape;217;p28"/>
          <p:cNvSpPr txBox="1"/>
          <p:nvPr>
            <p:ph idx="12" type="sldNum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pl-PL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p28"/>
          <p:cNvSpPr txBox="1"/>
          <p:nvPr>
            <p:ph idx="10" type="dt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l-PL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28.11.2017</a:t>
            </a:r>
            <a:endParaRPr b="0" i="0" sz="1200" u="none" cap="none" strike="noStrike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9"/>
          <p:cNvSpPr txBox="1"/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l-PL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Wprowadzenie dla studentów</a:t>
            </a:r>
            <a:endParaRPr b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29"/>
          <p:cNvSpPr txBox="1"/>
          <p:nvPr>
            <p:ph idx="1" type="body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</a:pPr>
            <a:r>
              <a:rPr b="0" i="0" lang="pl-PL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Wielu z nich, tak jak wy, jest studentami</a:t>
            </a:r>
            <a:endParaRPr/>
          </a:p>
          <a:p>
            <a:pPr indent="-342900" lvl="0" marL="342900" marR="0" rtl="0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</a:pPr>
            <a:r>
              <a:rPr b="0" i="0" lang="pl-PL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Prawie wszyscy Wikipedyści to ochotnicy</a:t>
            </a:r>
            <a:endParaRPr/>
          </a:p>
          <a:p>
            <a:pPr indent="-342900" lvl="0" marL="342900" marR="0" rtl="0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</a:pPr>
            <a:r>
              <a:rPr b="0" i="0" lang="pl-PL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Dla Wikipedystów, edytowanie tego serwisu jest </a:t>
            </a:r>
            <a:endParaRPr/>
          </a:p>
          <a:p>
            <a:pPr indent="-285750" lvl="1" marL="742950" marR="0" rtl="0" algn="l">
              <a:lnSpc>
                <a:spcPct val="80000"/>
              </a:lnSpc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–"/>
            </a:pPr>
            <a:r>
              <a:rPr b="0" i="0" lang="pl-PL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Przyjemnym (chociaż odpowiedzialnym) zajęciem, czy nawet</a:t>
            </a:r>
            <a:endParaRPr/>
          </a:p>
          <a:p>
            <a:pPr indent="-285750" lvl="1" marL="742950" marR="0" rtl="0" algn="l">
              <a:lnSpc>
                <a:spcPct val="80000"/>
              </a:lnSpc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rial"/>
              <a:buChar char="–"/>
            </a:pPr>
            <a:r>
              <a:rPr b="1" i="0" lang="pl-PL" sz="26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Hobby</a:t>
            </a:r>
            <a:endParaRPr/>
          </a:p>
          <a:p>
            <a:pPr indent="-342900" lvl="0" marL="342900" marR="0" rtl="0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</a:pPr>
            <a:r>
              <a:rPr b="0" i="0" lang="pl-PL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Dlatego, mam nadzieję, że spodobają się wam te zajęcia i praca nad hasłami</a:t>
            </a:r>
            <a:endParaRPr/>
          </a:p>
          <a:p>
            <a:pPr indent="-342900" lvl="0" marL="342900" marR="0" rtl="0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</a:pPr>
            <a:r>
              <a:rPr b="0" i="0" lang="pl-PL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Niewiele jest takich zajęć, na których trzeba robić coś, co dla tysięcy osób jest „świetną zabawą” ☺</a:t>
            </a:r>
            <a:endParaRPr b="0" i="0" sz="3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29"/>
          <p:cNvSpPr txBox="1"/>
          <p:nvPr>
            <p:ph idx="12" type="sldNum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pl-PL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p29"/>
          <p:cNvSpPr txBox="1"/>
          <p:nvPr>
            <p:ph idx="10" type="dt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l-PL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28.11.2017</a:t>
            </a:r>
            <a:endParaRPr b="0" i="0" sz="1200" u="none" cap="none" strike="noStrike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http://upload.wikimedia.org/wikipedia/commons/d/de/Www.wikipedia.org_screenshot.png" id="232" name="Google Shape;232;p30"/>
          <p:cNvPicPr preferRelativeResize="0"/>
          <p:nvPr>
            <p:ph idx="2" type="body"/>
          </p:nvPr>
        </p:nvPicPr>
        <p:blipFill rotWithShape="1">
          <a:blip r:embed="rId3">
            <a:alphaModFix/>
          </a:blip>
          <a:srcRect b="3856" l="0" r="-1" t="882"/>
          <a:stretch/>
        </p:blipFill>
        <p:spPr>
          <a:xfrm>
            <a:off x="6090612" y="10"/>
            <a:ext cx="6101387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30"/>
          <p:cNvSpPr txBox="1"/>
          <p:nvPr>
            <p:ph type="title"/>
          </p:nvPr>
        </p:nvSpPr>
        <p:spPr>
          <a:xfrm>
            <a:off x="648929" y="629266"/>
            <a:ext cx="5127031" cy="16766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l-PL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Więcej o Wikipedii</a:t>
            </a:r>
            <a:endParaRPr/>
          </a:p>
        </p:txBody>
      </p:sp>
      <p:sp>
        <p:nvSpPr>
          <p:cNvPr id="234" name="Google Shape;234;p30"/>
          <p:cNvSpPr txBox="1"/>
          <p:nvPr>
            <p:ph idx="1" type="body"/>
          </p:nvPr>
        </p:nvSpPr>
        <p:spPr>
          <a:xfrm>
            <a:off x="648930" y="2438400"/>
            <a:ext cx="5127029" cy="37854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pl-PL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Początek projektu – </a:t>
            </a:r>
            <a:r>
              <a:rPr b="1" i="0" lang="pl-PL" sz="20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2001</a:t>
            </a:r>
            <a:endParaRPr/>
          </a:p>
          <a:p>
            <a:pPr indent="-228600" lvl="0" marL="3429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</a:pPr>
            <a:r>
              <a:rPr b="1" i="0" lang="pl-PL" sz="20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292</a:t>
            </a:r>
            <a:r>
              <a:rPr b="0" i="0" lang="pl-PL" sz="20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i="0" lang="pl-PL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niezależnych wersji językowych</a:t>
            </a:r>
            <a:endParaRPr/>
          </a:p>
          <a:p>
            <a:pPr indent="-228600" lvl="0" marL="3429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pl-PL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Wersja polska – </a:t>
            </a:r>
            <a:r>
              <a:rPr b="1" i="0" lang="pl-PL" sz="20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9.</a:t>
            </a:r>
            <a:r>
              <a:rPr b="0" i="0" lang="pl-PL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pod względem rzeczywistej liczby artykułów</a:t>
            </a:r>
            <a:endParaRPr/>
          </a:p>
          <a:p>
            <a:pPr indent="-228600" lvl="0" marL="3429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pl-PL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Utrzymanie projektu – </a:t>
            </a:r>
            <a:r>
              <a:rPr b="1" i="0" lang="pl-PL" sz="20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Fundacja Wikimedia</a:t>
            </a:r>
            <a:endParaRPr b="0" i="0" sz="2000" u="none" cap="none" strike="noStrik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3429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</a:pPr>
            <a:r>
              <a:rPr b="1" i="0" lang="pl-PL" sz="20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Fundacja Wikimedia </a:t>
            </a:r>
            <a:r>
              <a:rPr b="0" i="0" lang="pl-PL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– organizacja </a:t>
            </a:r>
            <a:r>
              <a:rPr b="1" i="0" lang="pl-PL" sz="20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non-profit</a:t>
            </a:r>
            <a:endParaRPr b="0" i="0" sz="2000" u="none" cap="none" strike="noStrik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Google Shape;235;p30"/>
          <p:cNvSpPr txBox="1"/>
          <p:nvPr>
            <p:ph idx="12" type="sldNum"/>
          </p:nvPr>
        </p:nvSpPr>
        <p:spPr>
          <a:xfrm>
            <a:off x="10853928" y="6356350"/>
            <a:ext cx="685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pl-PL" sz="12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" name="Google Shape;236;p30"/>
          <p:cNvSpPr txBox="1"/>
          <p:nvPr>
            <p:ph idx="10" type="dt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l-PL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28.11.2017</a:t>
            </a:r>
            <a:endParaRPr b="0" i="0" sz="1200" u="none" cap="none" strike="noStrike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http://upload.wikimedia.org/wikipedia/en/thumb/8/80/Wikipedia-logo-v2.svg/2000px-Wikipedia-logo-v2.svg.png" id="242" name="Google Shape;242;p31"/>
          <p:cNvPicPr preferRelativeResize="0"/>
          <p:nvPr>
            <p:ph idx="2" type="body"/>
          </p:nvPr>
        </p:nvPicPr>
        <p:blipFill rotWithShape="1">
          <a:blip r:embed="rId3">
            <a:alphaModFix/>
          </a:blip>
          <a:srcRect b="0" l="8994" r="29327" t="0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3" name="Google Shape;243;p31"/>
          <p:cNvCxnSpPr/>
          <p:nvPr/>
        </p:nvCxnSpPr>
        <p:spPr>
          <a:xfrm>
            <a:off x="5080934" y="2115117"/>
            <a:ext cx="630936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44" name="Google Shape;244;p31"/>
          <p:cNvSpPr txBox="1"/>
          <p:nvPr>
            <p:ph type="title"/>
          </p:nvPr>
        </p:nvSpPr>
        <p:spPr>
          <a:xfrm>
            <a:off x="4965430" y="629268"/>
            <a:ext cx="6586491" cy="12861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l-PL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Dlaczego Wikipedia? (1/2)</a:t>
            </a:r>
            <a:endParaRPr/>
          </a:p>
        </p:txBody>
      </p:sp>
      <p:sp>
        <p:nvSpPr>
          <p:cNvPr id="245" name="Google Shape;245;p31"/>
          <p:cNvSpPr txBox="1"/>
          <p:nvPr>
            <p:ph idx="1" type="body"/>
          </p:nvPr>
        </p:nvSpPr>
        <p:spPr>
          <a:xfrm>
            <a:off x="4965431" y="2438400"/>
            <a:ext cx="6586489" cy="37854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</a:pPr>
            <a:r>
              <a:rPr b="1" i="0" lang="pl-PL" sz="20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Wartościowy</a:t>
            </a:r>
            <a:r>
              <a:rPr b="0" i="0" lang="pl-PL" sz="20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i="0" lang="pl-PL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ślad po Waszej pracy – </a:t>
            </a:r>
            <a:r>
              <a:rPr b="1" i="0" lang="pl-PL" sz="20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hasła</a:t>
            </a:r>
            <a:r>
              <a:rPr b="0" i="0" lang="pl-PL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/>
          </a:p>
          <a:p>
            <a:pPr indent="-228600" lvl="1" marL="74295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pl-PL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Nowe</a:t>
            </a:r>
            <a:endParaRPr/>
          </a:p>
          <a:p>
            <a:pPr indent="-228600" lvl="1" marL="74295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pl-PL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Rozbudowane</a:t>
            </a:r>
            <a:endParaRPr/>
          </a:p>
          <a:p>
            <a:pPr indent="-228600" lvl="0" marL="3429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pl-PL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Niemożność </a:t>
            </a:r>
            <a:r>
              <a:rPr b="1" i="0" lang="pl-PL" sz="20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łamania</a:t>
            </a:r>
            <a:r>
              <a:rPr b="0" i="0" lang="pl-PL" sz="20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i="0" lang="pl-PL" sz="20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praw autorskich</a:t>
            </a:r>
            <a:endParaRPr b="0" i="0" sz="2000" u="none" cap="none" strike="noStrik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" name="Google Shape;246;p31"/>
          <p:cNvSpPr txBox="1"/>
          <p:nvPr>
            <p:ph idx="12" type="sldNum"/>
          </p:nvPr>
        </p:nvSpPr>
        <p:spPr>
          <a:xfrm>
            <a:off x="10167042" y="6356350"/>
            <a:ext cx="118675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pl-PL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Google Shape;247;p31"/>
          <p:cNvSpPr txBox="1"/>
          <p:nvPr>
            <p:ph idx="10" type="dt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l-PL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28.11.2017</a:t>
            </a:r>
            <a:endParaRPr b="0" i="0" sz="1200" u="none" cap="none" strike="noStrike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 txBox="1"/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l-PL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Spis treści wykładu</a:t>
            </a:r>
            <a:endParaRPr/>
          </a:p>
        </p:txBody>
      </p:sp>
      <p:sp>
        <p:nvSpPr>
          <p:cNvPr id="91" name="Google Shape;91;p14"/>
          <p:cNvSpPr txBox="1"/>
          <p:nvPr>
            <p:ph idx="1" type="body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b="0" i="0" lang="pl-PL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 mnie</a:t>
            </a:r>
            <a:endParaRPr/>
          </a:p>
          <a:p>
            <a:pPr indent="-285750" lvl="1" marL="74295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</a:pPr>
            <a:r>
              <a:rPr b="0" i="0" lang="pl-PL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Ogólne informacje</a:t>
            </a:r>
            <a:endParaRPr/>
          </a:p>
          <a:p>
            <a:pPr indent="-285750" lvl="1" marL="74295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</a:pPr>
            <a:r>
              <a:rPr b="0" i="0" lang="pl-PL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Kontakt ze mną</a:t>
            </a:r>
            <a:endParaRPr/>
          </a:p>
          <a:p>
            <a:pPr indent="-342900" lvl="0" marL="3429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b="0" i="0" lang="pl-PL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Wykład</a:t>
            </a:r>
            <a:endParaRPr/>
          </a:p>
          <a:p>
            <a:pPr indent="-285750" lvl="1" marL="74295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</a:pPr>
            <a:r>
              <a:rPr b="0" i="0" lang="pl-PL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Organizacja</a:t>
            </a:r>
            <a:endParaRPr/>
          </a:p>
          <a:p>
            <a:pPr indent="-285750" lvl="1" marL="74295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</a:pPr>
            <a:r>
              <a:rPr b="0" i="0" lang="pl-PL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Program przedmiotu</a:t>
            </a:r>
            <a:endParaRPr/>
          </a:p>
          <a:p>
            <a:pPr indent="-285750" lvl="1" marL="74295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</a:pPr>
            <a:r>
              <a:rPr b="0" i="0" lang="pl-PL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Egzamin</a:t>
            </a:r>
            <a:endParaRPr/>
          </a:p>
          <a:p>
            <a:pPr indent="-342900" lvl="0" marL="3429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b="0" i="0" lang="pl-PL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Projekt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14"/>
          <p:cNvSpPr txBox="1"/>
          <p:nvPr>
            <p:ph idx="12" type="sldNum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pl-PL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14"/>
          <p:cNvSpPr txBox="1"/>
          <p:nvPr>
            <p:ph idx="10" type="dt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l-PL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28.11.2017</a:t>
            </a:r>
            <a:endParaRPr b="0" i="0" sz="1200" u="none" cap="none" strike="noStrike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3" name="Google Shape;253;p32"/>
          <p:cNvPicPr preferRelativeResize="0"/>
          <p:nvPr>
            <p:ph idx="2" type="body"/>
          </p:nvPr>
        </p:nvPicPr>
        <p:blipFill rotWithShape="1">
          <a:blip r:embed="rId3">
            <a:alphaModFix/>
          </a:blip>
          <a:srcRect b="1" l="0" r="2" t="3245"/>
          <a:stretch/>
        </p:blipFill>
        <p:spPr>
          <a:xfrm>
            <a:off x="5120640" y="1904281"/>
            <a:ext cx="6233160" cy="4272681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3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l-PL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Dlaczego Wikipedia? (2/2)</a:t>
            </a:r>
            <a:endParaRPr/>
          </a:p>
        </p:txBody>
      </p:sp>
      <p:sp>
        <p:nvSpPr>
          <p:cNvPr id="255" name="Google Shape;255;p32"/>
          <p:cNvSpPr txBox="1"/>
          <p:nvPr>
            <p:ph idx="1" type="body"/>
          </p:nvPr>
        </p:nvSpPr>
        <p:spPr>
          <a:xfrm>
            <a:off x="838200" y="1825625"/>
            <a:ext cx="3797807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pl-PL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Tworzenie </a:t>
            </a:r>
            <a:r>
              <a:rPr b="1" i="0" lang="pl-PL" sz="20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podpisanych</a:t>
            </a:r>
            <a:r>
              <a:rPr b="0" i="0" lang="pl-PL" sz="20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i="0" lang="pl-PL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kont, przynajmniej:</a:t>
            </a:r>
            <a:endParaRPr/>
          </a:p>
          <a:p>
            <a:pPr indent="-228600" lvl="1" marL="74295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</a:pPr>
            <a:r>
              <a:rPr b="1" i="0" lang="pl-PL" sz="20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Imię</a:t>
            </a:r>
            <a:endParaRPr/>
          </a:p>
          <a:p>
            <a:pPr indent="-228600" lvl="1" marL="74295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</a:pPr>
            <a:r>
              <a:rPr b="1" i="0" lang="pl-PL" sz="20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Nazwisko</a:t>
            </a:r>
            <a:endParaRPr/>
          </a:p>
          <a:p>
            <a:pPr indent="-228600" lvl="0" marL="3429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pl-PL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Edycja </a:t>
            </a:r>
            <a:r>
              <a:rPr b="1" i="0" lang="pl-PL" sz="20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tylko</a:t>
            </a:r>
            <a:r>
              <a:rPr b="0" i="0" lang="pl-PL" sz="20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i="0" lang="pl-PL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będąc </a:t>
            </a:r>
            <a:r>
              <a:rPr b="1" i="0" lang="pl-PL" sz="20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zalogowanym na koncie</a:t>
            </a:r>
            <a:endParaRPr b="1" i="0" sz="2000" u="none" cap="none" strike="noStrik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" name="Google Shape;256;p3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pl-PL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Google Shape;257;p32"/>
          <p:cNvSpPr txBox="1"/>
          <p:nvPr>
            <p:ph idx="10" type="dt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l-PL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28.11.2017</a:t>
            </a:r>
            <a:endParaRPr b="0" i="0" sz="1200" u="none" cap="none" strike="noStrike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3"/>
          <p:cNvSpPr txBox="1"/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l-PL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Start (1/3)</a:t>
            </a:r>
            <a:endParaRPr/>
          </a:p>
        </p:txBody>
      </p:sp>
      <p:sp>
        <p:nvSpPr>
          <p:cNvPr id="263" name="Google Shape;263;p33"/>
          <p:cNvSpPr txBox="1"/>
          <p:nvPr>
            <p:ph idx="1" type="body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</a:pPr>
            <a:r>
              <a:rPr b="0" i="0" lang="pl-PL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Dobre miejsce, od którego można startować w Wikipedii:</a:t>
            </a:r>
            <a:endParaRPr/>
          </a:p>
          <a:p>
            <a:pPr indent="-285750" lvl="1" marL="742950" marR="0" rtl="0" algn="l">
              <a:lnSpc>
                <a:spcPct val="80000"/>
              </a:lnSpc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–"/>
            </a:pPr>
            <a:r>
              <a:rPr b="0" i="0" lang="pl-PL" sz="26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http://pl.wikipedia.org/wiki/Pomoc:Wst%C4%99p</a:t>
            </a:r>
            <a:endParaRPr b="0" i="0" sz="2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</a:pPr>
            <a:r>
              <a:rPr b="0" i="0" lang="pl-PL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Proszę zapoznać się ze stroną:</a:t>
            </a:r>
            <a:endParaRPr/>
          </a:p>
          <a:p>
            <a:pPr indent="-285750" lvl="1" marL="742950" marR="0" rtl="0" algn="l">
              <a:lnSpc>
                <a:spcPct val="80000"/>
              </a:lnSpc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–"/>
            </a:pPr>
            <a:r>
              <a:rPr b="0" i="0" lang="pl-PL" sz="26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http://pl.wikipedia.org/wiki/Wikipedia:Projekty_szkolne_i_akademickie/zalecenia_dla_uczni%C3%B3w_i_student%C3%B3w</a:t>
            </a:r>
            <a:endParaRPr b="0" i="0" sz="2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</a:pPr>
            <a:r>
              <a:rPr b="0" i="0" lang="pl-PL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Jeśli są jakieś pytania lub wątpliwości, proszę zobaczyć na stronę:</a:t>
            </a:r>
            <a:endParaRPr/>
          </a:p>
          <a:p>
            <a:pPr indent="-285750" lvl="1" marL="742950" marR="0" rtl="0" algn="l">
              <a:lnSpc>
                <a:spcPct val="80000"/>
              </a:lnSpc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–"/>
            </a:pPr>
            <a:r>
              <a:rPr b="0" i="0" lang="pl-PL" sz="26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http://pl.wikipedia.org/wiki/Pomoc:Spis_tre%C5%9Bci</a:t>
            </a:r>
            <a:endParaRPr b="0" i="0" sz="2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" name="Google Shape;264;p33"/>
          <p:cNvSpPr txBox="1"/>
          <p:nvPr>
            <p:ph idx="12" type="sldNum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pl-PL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33"/>
          <p:cNvSpPr txBox="1"/>
          <p:nvPr>
            <p:ph idx="10" type="dt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l-PL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28.11.2017</a:t>
            </a:r>
            <a:endParaRPr b="0" i="0" sz="1200" u="none" cap="none" strike="noStrike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4"/>
          <p:cNvSpPr txBox="1"/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l-PL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Start (2/3)</a:t>
            </a:r>
            <a:endParaRPr/>
          </a:p>
        </p:txBody>
      </p:sp>
      <p:sp>
        <p:nvSpPr>
          <p:cNvPr id="271" name="Google Shape;271;p34"/>
          <p:cNvSpPr txBox="1"/>
          <p:nvPr>
            <p:ph idx="1" type="body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b="0" i="0" lang="pl-PL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Jeżeli tam nie znajdzie się odpowiedzi, proszę:</a:t>
            </a:r>
            <a:endParaRPr/>
          </a:p>
          <a:p>
            <a:pPr indent="-285750" lvl="1" marL="74295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</a:pPr>
            <a:r>
              <a:rPr b="0" i="0" lang="pl-PL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Zapytaj wikipedystów wybierając odpowiednią podstronę tutaj:</a:t>
            </a:r>
            <a:endParaRPr/>
          </a:p>
          <a:p>
            <a:pPr indent="-228600" lvl="2" marL="1143000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pl-PL" sz="24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http://pl.wikipedia.org/wiki/Pomoc:Pytania_nowicjuszy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1" marL="74295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</a:pPr>
            <a:r>
              <a:rPr b="0" i="0" lang="pl-PL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Lub po prostu </a:t>
            </a:r>
            <a:r>
              <a:rPr b="1" i="0" lang="pl-PL" sz="28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skontaktować się ze mną</a:t>
            </a:r>
            <a:endParaRPr/>
          </a:p>
          <a:p>
            <a:pPr indent="-285750" lvl="1" marL="742950" marR="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b="0" i="0" lang="pl-PL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Zanim zada się pytania, proszę sprawdź czy odpowiedzi na nie ma </a:t>
            </a:r>
            <a:r>
              <a:rPr b="1" i="0" lang="pl-PL" sz="32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tutaj</a:t>
            </a:r>
            <a:r>
              <a:rPr b="0" i="0" lang="pl-PL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/>
          </a:p>
          <a:p>
            <a:pPr indent="-228600" lvl="2" marL="114300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pl-PL" sz="28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http://pl.wikipedia.org/wiki/Pomoc:FAQ</a:t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2" marL="114300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pl-PL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Wiele przydatnych informacji na tej stronie</a:t>
            </a:r>
            <a:endParaRPr/>
          </a:p>
        </p:txBody>
      </p:sp>
      <p:sp>
        <p:nvSpPr>
          <p:cNvPr id="272" name="Google Shape;272;p34"/>
          <p:cNvSpPr txBox="1"/>
          <p:nvPr>
            <p:ph idx="12" type="sldNum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pl-PL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p34"/>
          <p:cNvSpPr txBox="1"/>
          <p:nvPr>
            <p:ph idx="10" type="dt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l-PL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28.11.2017</a:t>
            </a:r>
            <a:endParaRPr b="0" i="0" sz="1200" u="none" cap="none" strike="noStrike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5"/>
          <p:cNvSpPr txBox="1"/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l-PL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Start (3/3)</a:t>
            </a:r>
            <a:endParaRPr/>
          </a:p>
        </p:txBody>
      </p:sp>
      <p:sp>
        <p:nvSpPr>
          <p:cNvPr id="279" name="Google Shape;279;p35"/>
          <p:cNvSpPr txBox="1"/>
          <p:nvPr>
            <p:ph idx="1" type="body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</a:pPr>
            <a:r>
              <a:rPr b="0" i="0" lang="pl-PL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Wszystkie tematy pomocy zebrane na stronie:</a:t>
            </a:r>
            <a:endParaRPr/>
          </a:p>
          <a:p>
            <a:pPr indent="-285750" lvl="1" marL="742950" marR="0" rtl="0" algn="l">
              <a:lnSpc>
                <a:spcPct val="90000"/>
              </a:lnSpc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–"/>
            </a:pPr>
            <a:r>
              <a:rPr b="0" i="0" lang="pl-PL" sz="26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http://pl.wikipedia.org/wiki/Pomoc:Spis_tre%C5%9Bci</a:t>
            </a:r>
            <a:endParaRPr b="0" i="0" sz="2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1" marL="742950" marR="0" rtl="0" algn="l">
              <a:lnSpc>
                <a:spcPct val="90000"/>
              </a:lnSpc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–"/>
            </a:pPr>
            <a:r>
              <a:rPr b="0" i="0" lang="pl-PL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 jej pod-stronach</a:t>
            </a:r>
            <a:endParaRPr/>
          </a:p>
          <a:p>
            <a:pPr indent="-342900" lvl="0" marL="3429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</a:pPr>
            <a:r>
              <a:rPr b="0" i="0" lang="pl-PL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Podczas edycji można korzystać ze </a:t>
            </a:r>
            <a:r>
              <a:rPr b="1" i="0" lang="pl-PL" sz="30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„Ściągi”</a:t>
            </a:r>
            <a:r>
              <a:rPr b="0" i="0" lang="pl-PL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 b="0" i="0" sz="3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1" marL="742950" marR="0" rtl="0" algn="l">
              <a:lnSpc>
                <a:spcPct val="90000"/>
              </a:lnSpc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–"/>
            </a:pPr>
            <a:r>
              <a:rPr b="0" i="0" lang="pl-PL" sz="26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http://pl.wikipedia.org/wiki/Pomoc:Formatowanie_tekstu</a:t>
            </a:r>
            <a:endParaRPr b="0" i="0" sz="2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</a:pPr>
            <a:r>
              <a:rPr b="0" i="0" lang="pl-PL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Można najpierw poćwiczyć korzystając z </a:t>
            </a:r>
            <a:r>
              <a:rPr b="1" i="0" lang="pl-PL" sz="30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„Brudnopisu”</a:t>
            </a:r>
            <a:r>
              <a:rPr b="1" i="0" lang="pl-PL" sz="3000" u="none" cap="none" strike="noStrik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i="0" lang="pl-PL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 b="0" i="0" sz="3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1" marL="742950" marR="0" rtl="0" algn="l">
              <a:lnSpc>
                <a:spcPct val="90000"/>
              </a:lnSpc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–"/>
            </a:pPr>
            <a:r>
              <a:rPr b="0" i="0" lang="pl-PL" sz="26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http://pl.wikipedia.org/wiki/Wikipedia:Brudnopis</a:t>
            </a:r>
            <a:endParaRPr b="0" i="0" sz="2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52400" lvl="0" marL="3429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t/>
            </a:r>
            <a:endParaRPr b="0" i="0" sz="3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0" name="Google Shape;280;p35"/>
          <p:cNvSpPr txBox="1"/>
          <p:nvPr>
            <p:ph idx="12" type="sldNum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pl-PL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35"/>
          <p:cNvSpPr txBox="1"/>
          <p:nvPr>
            <p:ph idx="10" type="dt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l-PL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28.11.2017</a:t>
            </a:r>
            <a:endParaRPr b="0" i="0" sz="1200" u="none" cap="none" strike="noStrike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6"/>
          <p:cNvSpPr txBox="1"/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l-PL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Edycja</a:t>
            </a:r>
            <a:endParaRPr/>
          </a:p>
        </p:txBody>
      </p:sp>
      <p:sp>
        <p:nvSpPr>
          <p:cNvPr id="287" name="Google Shape;287;p36"/>
          <p:cNvSpPr txBox="1"/>
          <p:nvPr>
            <p:ph idx="1" type="body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b="0" i="0" lang="pl-PL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Przed zrobieniem jakichkolwiek edycji, zaleca się </a:t>
            </a:r>
            <a:r>
              <a:rPr b="1" i="0" lang="pl-PL" sz="32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„utworzenie nowego konta”</a:t>
            </a:r>
            <a:r>
              <a:rPr b="0" i="0" lang="pl-PL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 b="1" i="0" sz="3200" u="none" cap="none" strike="noStrik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1" marL="74295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</a:pPr>
            <a:r>
              <a:rPr b="0" i="0" lang="pl-PL" sz="24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http://pl.wikipedia.org/wiki/Pomoc:Logowanie</a:t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b="0" i="0" lang="pl-PL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Z pewnością będzie potrzebne własne konto użytkownika zanim zacznie się pracę</a:t>
            </a:r>
            <a:endParaRPr/>
          </a:p>
          <a:p>
            <a:pPr indent="-342900" lvl="0" marL="3429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b="0" i="0" lang="pl-PL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 przeciwnym razie nie będę w stanie potem ocenić pracy</a:t>
            </a:r>
            <a:endParaRPr/>
          </a:p>
        </p:txBody>
      </p:sp>
      <p:sp>
        <p:nvSpPr>
          <p:cNvPr id="288" name="Google Shape;288;p36"/>
          <p:cNvSpPr txBox="1"/>
          <p:nvPr>
            <p:ph idx="12" type="sldNum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pl-PL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" name="Google Shape;289;p36"/>
          <p:cNvSpPr txBox="1"/>
          <p:nvPr>
            <p:ph idx="10" type="dt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l-PL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28.11.2017</a:t>
            </a:r>
            <a:endParaRPr b="0" i="0" sz="1200" u="none" cap="none" strike="noStrike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7"/>
          <p:cNvSpPr txBox="1"/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l-PL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Standardy Wikipedii</a:t>
            </a:r>
            <a:endParaRPr/>
          </a:p>
        </p:txBody>
      </p:sp>
      <p:sp>
        <p:nvSpPr>
          <p:cNvPr id="295" name="Google Shape;295;p37"/>
          <p:cNvSpPr txBox="1"/>
          <p:nvPr>
            <p:ph idx="1" type="body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b="0" i="0" lang="pl-PL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Należy pamiętać, że Wikipedia nie jest projektem ograniczonym tylko do WSTKT</a:t>
            </a:r>
            <a:endParaRPr/>
          </a:p>
          <a:p>
            <a:pPr indent="-342900" lvl="0" marL="342900" marR="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b="0" i="0" lang="pl-PL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Jesteśmy tutaj gośćmi i powinniśmy zachować odpowiednie standardy</a:t>
            </a:r>
            <a:endParaRPr/>
          </a:p>
          <a:p>
            <a:pPr indent="-342900" lvl="0" marL="342900" marR="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b="0" i="0" lang="pl-PL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Proszę zapoznać się z </a:t>
            </a:r>
            <a:r>
              <a:rPr b="1" i="0" lang="pl-PL" sz="32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„Wiki-etykietą”</a:t>
            </a:r>
            <a:r>
              <a:rPr b="0" i="0" lang="pl-PL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1" marL="74295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</a:pPr>
            <a:r>
              <a:rPr b="0" i="0" lang="pl-PL" sz="28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http://pl.wikipedia.org/wiki/Wikipedia:Wikietykieta</a:t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b="0" i="0" lang="pl-PL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Proszę pomyśl jakie chce się zostawić po sobie i naszej uczelni wrażenie</a:t>
            </a:r>
            <a:endParaRPr/>
          </a:p>
        </p:txBody>
      </p:sp>
      <p:sp>
        <p:nvSpPr>
          <p:cNvPr id="296" name="Google Shape;296;p37"/>
          <p:cNvSpPr txBox="1"/>
          <p:nvPr>
            <p:ph idx="12" type="sldNum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pl-PL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" name="Google Shape;297;p37"/>
          <p:cNvSpPr txBox="1"/>
          <p:nvPr>
            <p:ph idx="10" type="dt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l-PL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28.11.2017</a:t>
            </a:r>
            <a:endParaRPr b="0" i="0" sz="1200" u="none" cap="none" strike="noStrike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8"/>
          <p:cNvSpPr txBox="1"/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l-PL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Komunikacja (1/3)</a:t>
            </a:r>
            <a:endParaRPr/>
          </a:p>
        </p:txBody>
      </p:sp>
      <p:sp>
        <p:nvSpPr>
          <p:cNvPr id="303" name="Google Shape;303;p38"/>
          <p:cNvSpPr txBox="1"/>
          <p:nvPr>
            <p:ph idx="1" type="body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</a:pPr>
            <a:r>
              <a:rPr b="0" i="0" lang="pl-PL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Można spodziewać się, że kontaktować będą się:</a:t>
            </a:r>
            <a:endParaRPr/>
          </a:p>
          <a:p>
            <a:pPr indent="-285750" lvl="1" marL="742950" marR="0" rtl="0" algn="l">
              <a:lnSpc>
                <a:spcPct val="80000"/>
              </a:lnSpc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–"/>
            </a:pPr>
            <a:r>
              <a:rPr b="0" i="0" lang="pl-PL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Prowadzący</a:t>
            </a:r>
            <a:endParaRPr/>
          </a:p>
          <a:p>
            <a:pPr indent="-285750" lvl="1" marL="742950" marR="0" rtl="0" algn="l">
              <a:lnSpc>
                <a:spcPct val="80000"/>
              </a:lnSpc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–"/>
            </a:pPr>
            <a:r>
              <a:rPr b="0" i="0" lang="pl-PL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Inni studenci</a:t>
            </a:r>
            <a:endParaRPr/>
          </a:p>
          <a:p>
            <a:pPr indent="-285750" lvl="1" marL="742950" marR="0" rtl="0" algn="l">
              <a:lnSpc>
                <a:spcPct val="80000"/>
              </a:lnSpc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–"/>
            </a:pPr>
            <a:r>
              <a:rPr b="0" i="0" lang="pl-PL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Koledzy, czy nawet (albo w szczególności)</a:t>
            </a:r>
            <a:endParaRPr/>
          </a:p>
          <a:p>
            <a:pPr indent="-285750" lvl="1" marL="742950" marR="0" rtl="0" algn="l">
              <a:lnSpc>
                <a:spcPct val="80000"/>
              </a:lnSpc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–"/>
            </a:pPr>
            <a:r>
              <a:rPr b="0" i="0" lang="pl-PL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Inni Wikipedyści (nie związani z WSTKT)</a:t>
            </a:r>
            <a:endParaRPr/>
          </a:p>
          <a:p>
            <a:pPr indent="-342900" lvl="0" marL="342900" marR="0" rtl="0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</a:pPr>
            <a:r>
              <a:rPr b="0" i="0" lang="pl-PL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Kontakt przez </a:t>
            </a:r>
            <a:r>
              <a:rPr b="1" i="0" lang="pl-PL" sz="30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„stronę dyskusji”</a:t>
            </a:r>
            <a:r>
              <a:rPr b="0" i="0" lang="pl-PL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 b="0" i="0" sz="3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1" marL="742950" marR="0" rtl="0" algn="l">
              <a:lnSpc>
                <a:spcPct val="80000"/>
              </a:lnSpc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–"/>
            </a:pPr>
            <a:r>
              <a:rPr b="0" i="0" lang="pl-PL" sz="26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http://pl.wikipedia.org/wiki/Pomoc:Strona_dyskusji</a:t>
            </a:r>
            <a:endParaRPr b="0" i="0" sz="2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</a:pPr>
            <a:r>
              <a:rPr b="0" i="0" lang="pl-PL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Gdy pracuje się nad zadaniem, powinno się logować i sprawdzać wiadomości</a:t>
            </a:r>
            <a:endParaRPr/>
          </a:p>
          <a:p>
            <a:pPr indent="-342900" lvl="0" marL="342900" marR="0" rtl="0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</a:pPr>
            <a:r>
              <a:rPr b="0" i="0" lang="pl-PL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Podobnie jak sprawdza się swoją pocztę</a:t>
            </a:r>
            <a:endParaRPr/>
          </a:p>
        </p:txBody>
      </p:sp>
      <p:sp>
        <p:nvSpPr>
          <p:cNvPr id="304" name="Google Shape;304;p38"/>
          <p:cNvSpPr txBox="1"/>
          <p:nvPr>
            <p:ph idx="12" type="sldNum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pl-PL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" name="Google Shape;305;p38"/>
          <p:cNvSpPr txBox="1"/>
          <p:nvPr>
            <p:ph idx="10" type="dt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l-PL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28.11.2017</a:t>
            </a:r>
            <a:endParaRPr b="0" i="0" sz="1200" u="none" cap="none" strike="noStrike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9"/>
          <p:cNvSpPr txBox="1"/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l-PL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Komunikacja (2/3)</a:t>
            </a:r>
            <a:endParaRPr/>
          </a:p>
        </p:txBody>
      </p:sp>
      <p:sp>
        <p:nvSpPr>
          <p:cNvPr id="311" name="Google Shape;311;p39"/>
          <p:cNvSpPr txBox="1"/>
          <p:nvPr>
            <p:ph idx="1" type="body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</a:pPr>
            <a:r>
              <a:rPr b="0" i="0" lang="pl-PL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Informacja na pomarańczowym tle </a:t>
            </a:r>
            <a:r>
              <a:rPr b="1" i="0" lang="pl-PL" sz="30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„Masz nową wiadomość”</a:t>
            </a:r>
            <a:endParaRPr b="1" i="0" sz="3000" u="none" cap="none" strike="noStrik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</a:pPr>
            <a:r>
              <a:rPr b="0" i="0" lang="pl-PL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Za każdym razem, gdy dostanie się nową wiadomość i będzie się zalogowanym w Wikipedii</a:t>
            </a:r>
            <a:endParaRPr/>
          </a:p>
          <a:p>
            <a:pPr indent="-342900" lvl="0" marL="3429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</a:pPr>
            <a:r>
              <a:rPr b="0" i="0" lang="pl-PL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Informacja pojawi się na każdej stronie Wikipedii, którą się przegląda</a:t>
            </a:r>
            <a:endParaRPr/>
          </a:p>
          <a:p>
            <a:pPr indent="-342900" lvl="0" marL="3429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</a:pPr>
            <a:r>
              <a:rPr b="0" i="0" lang="pl-PL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By pasek z informacją zniknął, musi się w niego kliknąć i przeczytać pozostawioną wiadomość</a:t>
            </a:r>
            <a:endParaRPr/>
          </a:p>
        </p:txBody>
      </p:sp>
      <p:sp>
        <p:nvSpPr>
          <p:cNvPr id="312" name="Google Shape;312;p39"/>
          <p:cNvSpPr txBox="1"/>
          <p:nvPr>
            <p:ph idx="12" type="sldNum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pl-PL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" name="Google Shape;313;p39"/>
          <p:cNvSpPr txBox="1"/>
          <p:nvPr>
            <p:ph idx="10" type="dt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l-PL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28.11.2017</a:t>
            </a:r>
            <a:endParaRPr b="0" i="0" sz="1200" u="none" cap="none" strike="noStrike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40"/>
          <p:cNvSpPr txBox="1"/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l-PL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Komunikacja (3/3)</a:t>
            </a:r>
            <a:endParaRPr/>
          </a:p>
        </p:txBody>
      </p:sp>
      <p:sp>
        <p:nvSpPr>
          <p:cNvPr id="319" name="Google Shape;319;p40"/>
          <p:cNvSpPr txBox="1"/>
          <p:nvPr>
            <p:ph idx="1" type="body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</a:pPr>
            <a:r>
              <a:rPr b="0" i="0" lang="pl-PL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Zwyczajowo zostawia się nowe wiadomości na stronach dyskusji swoich rozmówców (na dole)</a:t>
            </a:r>
            <a:endParaRPr/>
          </a:p>
          <a:p>
            <a:pPr indent="-342900" lvl="0" marL="3429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</a:pPr>
            <a:r>
              <a:rPr b="0" i="0" lang="pl-PL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Zostawianie wiadomości –upewnić się, że edytuje się stronę dyskusji, a nie </a:t>
            </a:r>
            <a:r>
              <a:rPr b="1" i="0" lang="pl-PL" sz="30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„stronę użytkownika”</a:t>
            </a:r>
            <a:r>
              <a:rPr b="0" i="0" lang="pl-PL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 b="0" i="0" sz="3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1" marL="742950" marR="0" rtl="0" algn="l">
              <a:lnSpc>
                <a:spcPct val="90000"/>
              </a:lnSpc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–"/>
            </a:pPr>
            <a:r>
              <a:rPr b="0" i="0" lang="pl-PL" sz="26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http://pl.wikipedia.org/wiki/Wikipedia:Strona_u%C5%BCytkownika</a:t>
            </a:r>
            <a:endParaRPr b="0" i="0" sz="2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</a:pPr>
            <a:r>
              <a:rPr b="0" i="0" lang="pl-PL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Proszę pamiętać o </a:t>
            </a:r>
            <a:r>
              <a:rPr b="1" i="0" lang="pl-PL" sz="30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podpisie</a:t>
            </a:r>
            <a:r>
              <a:rPr b="0" i="0" lang="pl-PL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 b="0" i="0" sz="3000" u="none" cap="none" strike="noStrik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1" marL="742950" marR="0" rtl="0" algn="l">
              <a:lnSpc>
                <a:spcPct val="90000"/>
              </a:lnSpc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–"/>
            </a:pPr>
            <a:r>
              <a:rPr b="0" i="0" lang="pl-PL" sz="26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http://pl.wikipedia.org/wiki/Pomoc:Podpis_wikipedysty</a:t>
            </a:r>
            <a:endParaRPr b="0" i="0" sz="2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1" marL="742950" marR="0" rtl="0" algn="l">
              <a:lnSpc>
                <a:spcPct val="90000"/>
              </a:lnSpc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–"/>
            </a:pPr>
            <a:r>
              <a:rPr b="0" i="0" lang="pl-PL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Cztery tyldy ~~~~</a:t>
            </a:r>
            <a:endParaRPr/>
          </a:p>
        </p:txBody>
      </p:sp>
      <p:sp>
        <p:nvSpPr>
          <p:cNvPr id="320" name="Google Shape;320;p40"/>
          <p:cNvSpPr txBox="1"/>
          <p:nvPr>
            <p:ph idx="12" type="sldNum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pl-PL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p40"/>
          <p:cNvSpPr txBox="1"/>
          <p:nvPr>
            <p:ph idx="10" type="dt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l-PL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28.11.2017</a:t>
            </a:r>
            <a:endParaRPr b="0" i="0" sz="1200" u="none" cap="none" strike="noStrike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1"/>
          <p:cNvSpPr txBox="1"/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l-PL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Podpisywanie kont (1/2)</a:t>
            </a:r>
            <a:endParaRPr/>
          </a:p>
        </p:txBody>
      </p:sp>
      <p:pic>
        <p:nvPicPr>
          <p:cNvPr id="327" name="Google Shape;327;p41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81200" y="2389803"/>
            <a:ext cx="8229600" cy="2946759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41"/>
          <p:cNvSpPr txBox="1"/>
          <p:nvPr>
            <p:ph idx="12" type="sldNum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pl-PL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p41"/>
          <p:cNvSpPr txBox="1"/>
          <p:nvPr>
            <p:ph idx="10" type="dt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l-PL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28.11.2017</a:t>
            </a:r>
            <a:endParaRPr b="0" i="0" sz="1200" u="none" cap="none" strike="noStrike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/>
          <p:nvPr>
            <p:ph type="title"/>
          </p:nvPr>
        </p:nvSpPr>
        <p:spPr>
          <a:xfrm>
            <a:off x="963084" y="4406901"/>
            <a:ext cx="103632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l-PL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 MNIE</a:t>
            </a:r>
            <a:endParaRPr b="1" i="0" sz="4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15"/>
          <p:cNvSpPr txBox="1"/>
          <p:nvPr>
            <p:ph idx="1" type="body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</a:pPr>
            <a:r>
              <a:rPr b="0" i="0" lang="pl-PL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Czyli głównie o tym jak się ze mną skontaktować...</a:t>
            </a:r>
            <a:endParaRPr b="0" i="0" sz="2000" u="none" cap="none" strike="noStrik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15"/>
          <p:cNvSpPr txBox="1"/>
          <p:nvPr>
            <p:ph idx="10" type="dt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l-PL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28.11.2017</a:t>
            </a:r>
            <a:endParaRPr b="0" i="0" sz="1200" u="none" cap="none" strike="noStrike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15"/>
          <p:cNvSpPr txBox="1"/>
          <p:nvPr>
            <p:ph idx="12" type="sldNum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pl-PL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42"/>
          <p:cNvSpPr txBox="1"/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l-PL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Podpisywanie kont (2/2)</a:t>
            </a:r>
            <a:endParaRPr/>
          </a:p>
        </p:txBody>
      </p:sp>
      <p:pic>
        <p:nvPicPr>
          <p:cNvPr id="335" name="Google Shape;335;p42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81200" y="1770910"/>
            <a:ext cx="8229600" cy="4184542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42"/>
          <p:cNvSpPr txBox="1"/>
          <p:nvPr>
            <p:ph idx="12" type="sldNum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pl-PL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" name="Google Shape;337;p42"/>
          <p:cNvSpPr txBox="1"/>
          <p:nvPr>
            <p:ph idx="10" type="dt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l-PL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28.11.2017</a:t>
            </a:r>
            <a:endParaRPr b="0" i="0" sz="1200" u="none" cap="none" strike="noStrike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C:\Users\Sony\AppData\Local\Microsoft\Windows\Temporary Internet Files\Content.IE5\T031AF31\MP900408864[1].jpg" id="343" name="Google Shape;343;p43"/>
          <p:cNvPicPr preferRelativeResize="0"/>
          <p:nvPr>
            <p:ph idx="2" type="body"/>
          </p:nvPr>
        </p:nvPicPr>
        <p:blipFill rotWithShape="1">
          <a:blip r:embed="rId3">
            <a:alphaModFix/>
          </a:blip>
          <a:srcRect b="3" l="0" r="2085" t="0"/>
          <a:stretch/>
        </p:blipFill>
        <p:spPr>
          <a:xfrm>
            <a:off x="6090613" y="640082"/>
            <a:ext cx="5461724" cy="5577837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43"/>
          <p:cNvSpPr txBox="1"/>
          <p:nvPr>
            <p:ph type="title"/>
          </p:nvPr>
        </p:nvSpPr>
        <p:spPr>
          <a:xfrm>
            <a:off x="648929" y="629266"/>
            <a:ext cx="5127031" cy="16766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l-PL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Prawa autorskie (1/2)</a:t>
            </a:r>
            <a:endParaRPr/>
          </a:p>
        </p:txBody>
      </p:sp>
      <p:sp>
        <p:nvSpPr>
          <p:cNvPr id="345" name="Google Shape;345;p43"/>
          <p:cNvSpPr txBox="1"/>
          <p:nvPr>
            <p:ph idx="1" type="body"/>
          </p:nvPr>
        </p:nvSpPr>
        <p:spPr>
          <a:xfrm>
            <a:off x="648930" y="2438400"/>
            <a:ext cx="5127029" cy="37854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pl-PL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Encyklopedia Wikipedia:</a:t>
            </a:r>
            <a:endParaRPr/>
          </a:p>
          <a:p>
            <a:pPr indent="-228600" lvl="1" marL="742950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pl-PL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Wolna od opłat</a:t>
            </a:r>
            <a:endParaRPr/>
          </a:p>
          <a:p>
            <a:pPr indent="-228600" lvl="1" marL="742950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pl-PL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Licencja </a:t>
            </a:r>
            <a:r>
              <a:rPr b="1" i="0" lang="pl-PL" sz="24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GNU Free Documentation License</a:t>
            </a:r>
            <a:endParaRPr/>
          </a:p>
          <a:p>
            <a:pPr indent="-228600" lvl="0" marL="34290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</a:pPr>
            <a:r>
              <a:rPr b="1" i="0" lang="pl-PL" sz="28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Nie włączać materiałów łamiąc prawo autorskie</a:t>
            </a:r>
            <a:endParaRPr b="1" i="0" sz="2800" u="none" cap="none" strike="noStrik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6" name="Google Shape;346;p4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pl-PL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7" name="Google Shape;347;p43"/>
          <p:cNvSpPr txBox="1"/>
          <p:nvPr>
            <p:ph idx="10" type="dt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l-PL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28.11.2017</a:t>
            </a:r>
            <a:endParaRPr b="0" i="0" sz="1200" u="none" cap="none" strike="noStrike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44"/>
          <p:cNvSpPr txBox="1"/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l-PL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Prawa autorskie (2/2)</a:t>
            </a:r>
            <a:endParaRPr/>
          </a:p>
        </p:txBody>
      </p:sp>
      <p:sp>
        <p:nvSpPr>
          <p:cNvPr id="353" name="Google Shape;353;p44"/>
          <p:cNvSpPr txBox="1"/>
          <p:nvPr>
            <p:ph idx="1" type="body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b="0" i="0" lang="pl-PL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Proszę więc, tworząc i rozbudowując hasła </a:t>
            </a:r>
            <a:r>
              <a:rPr b="1" i="0" lang="pl-PL" sz="32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nie plagiatować</a:t>
            </a:r>
            <a:endParaRPr b="0" i="0" sz="3200" u="none" cap="none" strike="noStrik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b="0" i="0" lang="pl-PL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Tego typu treści będą niezwłocznie usuwane z Wikipedii</a:t>
            </a:r>
            <a:endParaRPr/>
          </a:p>
          <a:p>
            <a:pPr indent="-342900" lvl="0" marL="3429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b="0" i="0" lang="pl-PL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Konsekwencją będzie wykluczenie z projektu studenckiego</a:t>
            </a:r>
            <a:endParaRPr/>
          </a:p>
        </p:txBody>
      </p:sp>
      <p:sp>
        <p:nvSpPr>
          <p:cNvPr id="354" name="Google Shape;354;p44"/>
          <p:cNvSpPr txBox="1"/>
          <p:nvPr>
            <p:ph idx="12" type="sldNum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pl-PL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" name="Google Shape;355;p44"/>
          <p:cNvSpPr txBox="1"/>
          <p:nvPr>
            <p:ph idx="10" type="dt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l-PL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28.11.2017</a:t>
            </a:r>
            <a:endParaRPr b="0" i="0" sz="1200" u="none" cap="none" strike="noStrike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4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61" name="Google Shape;361;p45"/>
          <p:cNvPicPr preferRelativeResize="0"/>
          <p:nvPr>
            <p:ph idx="2" type="body"/>
          </p:nvPr>
        </p:nvPicPr>
        <p:blipFill rotWithShape="1">
          <a:blip r:embed="rId3">
            <a:alphaModFix/>
          </a:blip>
          <a:srcRect b="-1" l="20002" r="18993" t="0"/>
          <a:stretch/>
        </p:blipFill>
        <p:spPr>
          <a:xfrm>
            <a:off x="7556408" y="10"/>
            <a:ext cx="4635591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p45"/>
          <p:cNvSpPr txBox="1"/>
          <p:nvPr>
            <p:ph type="title"/>
          </p:nvPr>
        </p:nvSpPr>
        <p:spPr>
          <a:xfrm>
            <a:off x="648929" y="629266"/>
            <a:ext cx="6586491" cy="16766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l-PL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Jakie hasła opracować?</a:t>
            </a:r>
            <a:endParaRPr/>
          </a:p>
        </p:txBody>
      </p:sp>
      <p:sp>
        <p:nvSpPr>
          <p:cNvPr id="363" name="Google Shape;363;p45"/>
          <p:cNvSpPr txBox="1"/>
          <p:nvPr>
            <p:ph idx="1" type="body"/>
          </p:nvPr>
        </p:nvSpPr>
        <p:spPr>
          <a:xfrm>
            <a:off x="648930" y="2438400"/>
            <a:ext cx="6586489" cy="37854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pl-PL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Tylko ściśle związane z tematyka przedmiotu</a:t>
            </a:r>
            <a:endParaRPr/>
          </a:p>
          <a:p>
            <a:pPr indent="-228600" lvl="0" marL="342900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pl-PL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Kategoria </a:t>
            </a:r>
            <a:r>
              <a:rPr b="1" i="0" lang="pl-PL" sz="24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„Telekomunikacja”</a:t>
            </a:r>
            <a:r>
              <a:rPr b="0" i="0" lang="pl-PL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/>
          </a:p>
          <a:p>
            <a:pPr indent="-228600" lvl="1" marL="742950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pl-PL" sz="24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http://pl.wikipedia.org/wiki/Kategoria:Telekomunikacja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342900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</a:pPr>
            <a:r>
              <a:rPr b="1" i="0" lang="pl-PL" sz="24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Pierwsze zadanie: samodzielny wybór hasła!</a:t>
            </a:r>
            <a:endParaRPr/>
          </a:p>
        </p:txBody>
      </p:sp>
      <p:sp>
        <p:nvSpPr>
          <p:cNvPr id="364" name="Google Shape;364;p4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pl-PL" sz="12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5" name="Google Shape;365;p45"/>
          <p:cNvSpPr txBox="1"/>
          <p:nvPr/>
        </p:nvSpPr>
        <p:spPr>
          <a:xfrm>
            <a:off x="7556408" y="0"/>
            <a:ext cx="4635591" cy="3139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l-PL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By Richard Bartz, Munich aka Makro Freak – Own work, CC BY-SA 2.5, </a:t>
            </a:r>
            <a:r>
              <a:rPr b="0" i="0" lang="pl-PL" sz="8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https://commons.wikimedia.org/w/index.php?curid=3798274</a:t>
            </a:r>
            <a:endParaRPr b="0" i="0" sz="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" name="Google Shape;366;p45"/>
          <p:cNvSpPr txBox="1"/>
          <p:nvPr>
            <p:ph idx="10" type="dt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l-PL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28.11.2017</a:t>
            </a:r>
            <a:endParaRPr b="0" i="0" sz="1200" u="none" cap="none" strike="noStrike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46"/>
          <p:cNvSpPr txBox="1"/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l-PL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Zadanie do wykonania a liczebność zespołu</a:t>
            </a:r>
            <a:endParaRPr/>
          </a:p>
        </p:txBody>
      </p:sp>
      <p:sp>
        <p:nvSpPr>
          <p:cNvPr id="372" name="Google Shape;372;p46"/>
          <p:cNvSpPr txBox="1"/>
          <p:nvPr>
            <p:ph idx="1" type="body"/>
          </p:nvPr>
        </p:nvSpPr>
        <p:spPr>
          <a:xfrm>
            <a:off x="609600" y="1535113"/>
            <a:ext cx="5386917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i="0" lang="pl-PL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Zespół dwuosobowy</a:t>
            </a:r>
            <a:endParaRPr/>
          </a:p>
        </p:txBody>
      </p:sp>
      <p:sp>
        <p:nvSpPr>
          <p:cNvPr id="373" name="Google Shape;373;p46"/>
          <p:cNvSpPr txBox="1"/>
          <p:nvPr>
            <p:ph idx="2" type="body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</a:pPr>
            <a:r>
              <a:rPr b="1" i="0" lang="pl-PL" sz="24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Opracowanie od podstaw jednego hasła</a:t>
            </a:r>
            <a:endParaRPr/>
          </a:p>
          <a:p>
            <a:pPr indent="-342900" lvl="0" marL="3429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pl-PL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Inspiracje: </a:t>
            </a:r>
            <a:r>
              <a:rPr b="1" i="0" lang="pl-PL" sz="24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„Propozycje tematów”</a:t>
            </a:r>
            <a:r>
              <a:rPr b="0" i="0" lang="pl-PL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1" marL="74295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</a:pPr>
            <a:r>
              <a:rPr b="0" i="0" lang="pl-PL" sz="20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http://pl.wikipedia.org/wiki/Wikipedia:Propozycje_temat%C3%B3w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4" name="Google Shape;374;p46"/>
          <p:cNvSpPr txBox="1"/>
          <p:nvPr>
            <p:ph idx="3" type="body"/>
          </p:nvPr>
        </p:nvSpPr>
        <p:spPr>
          <a:xfrm>
            <a:off x="6193368" y="1535113"/>
            <a:ext cx="5389033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i="0" lang="pl-PL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Zespół jednoosobowy</a:t>
            </a:r>
            <a:endParaRPr/>
          </a:p>
        </p:txBody>
      </p:sp>
      <p:sp>
        <p:nvSpPr>
          <p:cNvPr id="375" name="Google Shape;375;p46"/>
          <p:cNvSpPr txBox="1"/>
          <p:nvPr>
            <p:ph idx="4" type="body"/>
          </p:nvPr>
        </p:nvSpPr>
        <p:spPr>
          <a:xfrm>
            <a:off x="6193368" y="2174875"/>
            <a:ext cx="5389033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</a:pPr>
            <a:r>
              <a:rPr b="1" i="0" lang="pl-PL" sz="24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Rozwinięcie jednego, istniejącego już hasła</a:t>
            </a:r>
            <a:endParaRPr/>
          </a:p>
          <a:p>
            <a:pPr indent="-342900" lvl="0" marL="342900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pl-PL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Inspiracje:</a:t>
            </a:r>
            <a:endParaRPr/>
          </a:p>
          <a:p>
            <a:pPr indent="-285750" lvl="1" marL="74295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–"/>
            </a:pPr>
            <a:r>
              <a:rPr b="1" i="0" lang="pl-PL" sz="20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„Strony wymagające dopracowania”</a:t>
            </a:r>
            <a:r>
              <a:rPr b="0" i="0" lang="pl-PL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2" marL="1143000" marR="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pl-PL" sz="18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http://pl.wikipedia.org/wiki/Wikipedia:Strony_wymagaj%C4%85ce_dopracowania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1" marL="74295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–"/>
            </a:pPr>
            <a:r>
              <a:rPr b="1" i="0" lang="pl-PL" sz="20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„Zalążki artykułów”</a:t>
            </a:r>
            <a:r>
              <a:rPr b="0" i="0" lang="pl-PL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2" marL="1143000" marR="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pl-PL" sz="18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http://pl.wikipedia.org/wiki/Kategoria:Zal%C4%85%C5%BCki_artyku%C5%82%C3%B3w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6" name="Google Shape;376;p46"/>
          <p:cNvSpPr txBox="1"/>
          <p:nvPr>
            <p:ph idx="12" type="sldNum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pl-PL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7" name="Google Shape;377;p46"/>
          <p:cNvSpPr txBox="1"/>
          <p:nvPr>
            <p:ph idx="10" type="dt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l-PL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28.11.2017</a:t>
            </a:r>
            <a:endParaRPr b="0" i="0" sz="1200" u="none" cap="none" strike="noStrike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47"/>
          <p:cNvSpPr txBox="1"/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l-PL" sz="395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Inne sposoby na szukanie ciekawego tematu (1/3)</a:t>
            </a:r>
            <a:endParaRPr b="0" i="0" sz="395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3" name="Google Shape;383;p47"/>
          <p:cNvSpPr txBox="1"/>
          <p:nvPr>
            <p:ph idx="1" type="body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b="0" i="0" lang="pl-PL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Najpotrzebniejsze strony:</a:t>
            </a:r>
            <a:endParaRPr/>
          </a:p>
          <a:p>
            <a:pPr indent="-285750" lvl="1" marL="74295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</a:pPr>
            <a:r>
              <a:rPr b="0" i="0" lang="pl-PL" sz="28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http://pl.wikipedia.org/wiki/Szablon:Potrzebne/Kolejka</a:t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b="0" i="0" lang="pl-PL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Strony do przetłumaczenia:</a:t>
            </a:r>
            <a:endParaRPr/>
          </a:p>
          <a:p>
            <a:pPr indent="-285750" lvl="1" marL="74295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</a:pPr>
            <a:r>
              <a:rPr b="0" i="0" lang="pl-PL" sz="28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http://pl.wikipedia.org/wiki/Wikipedia:Strony_do_przet%C5%82umaczenia</a:t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1" marL="74295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</a:pPr>
            <a:r>
              <a:rPr b="0" i="0" lang="pl-PL" sz="28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http://pl.wikipedia.org/wiki/Wikipedia:T%C5%82umaczenie_miesi%C4%85ca</a:t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4" name="Google Shape;384;p47"/>
          <p:cNvSpPr txBox="1"/>
          <p:nvPr>
            <p:ph idx="12" type="sldNum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pl-PL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5" name="Google Shape;385;p47"/>
          <p:cNvSpPr txBox="1"/>
          <p:nvPr>
            <p:ph idx="10" type="dt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l-PL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28.11.2017</a:t>
            </a:r>
            <a:endParaRPr b="0" i="0" sz="1200" u="none" cap="none" strike="noStrike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48"/>
          <p:cNvSpPr txBox="1"/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l-PL" sz="395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Inne sposoby na szukanie ciekawego tematu (2/3)</a:t>
            </a:r>
            <a:endParaRPr b="0" i="0" sz="395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1" name="Google Shape;391;p48"/>
          <p:cNvSpPr txBox="1"/>
          <p:nvPr>
            <p:ph idx="1" type="body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b="0" i="0" lang="pl-PL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Zalążki:</a:t>
            </a:r>
            <a:endParaRPr/>
          </a:p>
          <a:p>
            <a:pPr indent="-285750" lvl="1" marL="74295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</a:pPr>
            <a:r>
              <a:rPr b="0" i="0" lang="pl-PL" sz="28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http://pl.wikipedia.org/wiki/Wikipedia:Zal%C4%85%C5%BCki</a:t>
            </a:r>
            <a:endParaRPr/>
          </a:p>
          <a:p>
            <a:pPr indent="-342900" lvl="0" marL="342900" marR="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b="0" i="0" lang="pl-PL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Brakujące artykuły:</a:t>
            </a:r>
            <a:endParaRPr/>
          </a:p>
          <a:p>
            <a:pPr indent="-285750" lvl="1" marL="74295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</a:pPr>
            <a:r>
              <a:rPr b="0" i="0" lang="pl-PL" sz="28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http://pl.wikipedia.org/wiki/Wikipedia:Brakuj%C4%85ce_artyku%C5%82y</a:t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b="0" i="0" lang="pl-PL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Strony do poszerzenia:</a:t>
            </a:r>
            <a:endParaRPr/>
          </a:p>
          <a:p>
            <a:pPr indent="-285750" lvl="1" marL="74295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</a:pPr>
            <a:r>
              <a:rPr b="0" i="0" lang="pl-PL" sz="28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http://pl.wikipedia.org/wiki/Kategoria:Strony_do_poszerzenia</a:t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2" name="Google Shape;392;p48"/>
          <p:cNvSpPr txBox="1"/>
          <p:nvPr>
            <p:ph idx="12" type="sldNum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pl-PL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" name="Google Shape;393;p48"/>
          <p:cNvSpPr txBox="1"/>
          <p:nvPr>
            <p:ph idx="10" type="dt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l-PL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28.11.2017</a:t>
            </a:r>
            <a:endParaRPr b="0" i="0" sz="1200" u="none" cap="none" strike="noStrike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49"/>
          <p:cNvSpPr txBox="1"/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l-PL" sz="395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Inne sposoby na szukanie ciekawego tematu (3/3)</a:t>
            </a:r>
            <a:endParaRPr b="0" i="0" sz="395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9" name="Google Shape;399;p49"/>
          <p:cNvSpPr txBox="1"/>
          <p:nvPr>
            <p:ph idx="1" type="body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b="0" i="0" lang="pl-PL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Porzucone strony:</a:t>
            </a:r>
            <a:endParaRPr/>
          </a:p>
          <a:p>
            <a:pPr indent="-285750" lvl="1" marL="74295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</a:pPr>
            <a:r>
              <a:rPr b="0" i="0" lang="pl-PL" sz="28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http://pl.wikipedia.org/wiki/Specjalna:Porzucone_strony</a:t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b="0" i="0" lang="pl-PL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Artykuły kontrowersyjne:</a:t>
            </a:r>
            <a:endParaRPr/>
          </a:p>
          <a:p>
            <a:pPr indent="-285750" lvl="1" marL="74295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</a:pPr>
            <a:r>
              <a:rPr b="0" i="0" lang="pl-PL" sz="28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http://pl.wikipedia.org/wiki/Wikipedia:Artyku%C5%82y_kontrowersyjne</a:t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b="0" i="0" lang="pl-PL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Ilustrowanie:</a:t>
            </a:r>
            <a:endParaRPr/>
          </a:p>
          <a:p>
            <a:pPr indent="-285750" lvl="1" marL="74295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</a:pPr>
            <a:r>
              <a:rPr b="0" i="0" lang="pl-PL" sz="28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http://pl.wikipedia.org/wiki/Wikiprojekt:Ilustrowanie</a:t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0" name="Google Shape;400;p49"/>
          <p:cNvSpPr txBox="1"/>
          <p:nvPr>
            <p:ph idx="12" type="sldNum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pl-PL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1" name="Google Shape;401;p49"/>
          <p:cNvSpPr txBox="1"/>
          <p:nvPr>
            <p:ph idx="10" type="dt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l-PL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28.11.2017</a:t>
            </a:r>
            <a:endParaRPr b="0" i="0" sz="1200" u="none" cap="none" strike="noStrike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50"/>
          <p:cNvSpPr txBox="1"/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l-PL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Rozpoczęcie pracy – krok po kroku (1/2)</a:t>
            </a:r>
            <a:endParaRPr/>
          </a:p>
        </p:txBody>
      </p:sp>
      <p:sp>
        <p:nvSpPr>
          <p:cNvPr id="407" name="Google Shape;407;p50"/>
          <p:cNvSpPr txBox="1"/>
          <p:nvPr>
            <p:ph idx="1" type="body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b="0" i="0" lang="pl-PL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Zdecyduj się na:</a:t>
            </a:r>
            <a:endParaRPr/>
          </a:p>
          <a:p>
            <a:pPr indent="-285750" lvl="1" marL="74295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</a:pPr>
            <a:r>
              <a:rPr b="0" i="0" lang="pl-PL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Pracę samodzielną: wystarczy rozwinąć hasło‏</a:t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1" marL="74295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</a:pPr>
            <a:r>
              <a:rPr b="0" i="0" lang="pl-PL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Pracę w dwuosobowym zespole:</a:t>
            </a:r>
            <a:endParaRPr/>
          </a:p>
          <a:p>
            <a:pPr indent="-228600" lvl="2" marL="11430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pl-PL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Dobierz druga osobę</a:t>
            </a:r>
            <a:endParaRPr/>
          </a:p>
          <a:p>
            <a:pPr indent="-228600" lvl="2" marL="11430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pl-PL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Trzeba stworzyć nowe hasło‏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b="0" i="0" lang="pl-PL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Załóż nowe konto jeśli jesteś nowym użytkownikiem</a:t>
            </a:r>
            <a:endParaRPr/>
          </a:p>
          <a:p>
            <a:pPr indent="-342900" lvl="0" marL="3429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b="0" i="0" lang="pl-PL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Wybierz hasło do edycji</a:t>
            </a:r>
            <a:endParaRPr/>
          </a:p>
        </p:txBody>
      </p:sp>
      <p:sp>
        <p:nvSpPr>
          <p:cNvPr id="408" name="Google Shape;408;p50"/>
          <p:cNvSpPr txBox="1"/>
          <p:nvPr>
            <p:ph idx="12" type="sldNum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pl-PL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p50"/>
          <p:cNvSpPr txBox="1"/>
          <p:nvPr>
            <p:ph idx="10" type="dt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l-PL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28.11.2017</a:t>
            </a:r>
            <a:endParaRPr b="0" i="0" sz="1200" u="none" cap="none" strike="noStrike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51"/>
          <p:cNvSpPr txBox="1"/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l-PL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Rozpoczęcie pracy – krok po kroku (2/2)</a:t>
            </a:r>
            <a:endParaRPr/>
          </a:p>
        </p:txBody>
      </p:sp>
      <p:sp>
        <p:nvSpPr>
          <p:cNvPr id="415" name="Google Shape;415;p51"/>
          <p:cNvSpPr txBox="1"/>
          <p:nvPr>
            <p:ph idx="1" type="body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</a:pPr>
            <a:r>
              <a:rPr b="0" i="0" lang="pl-PL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Wyślij do mnie:</a:t>
            </a:r>
            <a:endParaRPr/>
          </a:p>
          <a:p>
            <a:pPr indent="-285750" lvl="1" marL="742950" marR="0" rtl="0" algn="l">
              <a:lnSpc>
                <a:spcPct val="90000"/>
              </a:lnSpc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–"/>
            </a:pPr>
            <a:r>
              <a:rPr b="0" i="0" lang="pl-PL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Wybrane hasło</a:t>
            </a:r>
            <a:endParaRPr/>
          </a:p>
          <a:p>
            <a:pPr indent="-285750" lvl="1" marL="742950" marR="0" rtl="0" algn="l">
              <a:lnSpc>
                <a:spcPct val="90000"/>
              </a:lnSpc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–"/>
            </a:pPr>
            <a:r>
              <a:rPr b="0" i="0" lang="pl-PL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Swoje dane:</a:t>
            </a:r>
            <a:endParaRPr/>
          </a:p>
          <a:p>
            <a:pPr indent="-228600" lvl="2" marL="1143000" marR="0" rtl="0" algn="l">
              <a:lnSpc>
                <a:spcPct val="9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b="0" i="0" lang="pl-PL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Imię</a:t>
            </a:r>
            <a:endParaRPr/>
          </a:p>
          <a:p>
            <a:pPr indent="-228600" lvl="2" marL="1143000" marR="0" rtl="0" algn="l">
              <a:lnSpc>
                <a:spcPct val="9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b="0" i="0" lang="pl-PL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Nazwisko</a:t>
            </a:r>
            <a:endParaRPr/>
          </a:p>
          <a:p>
            <a:pPr indent="-228600" lvl="2" marL="1143000" marR="0" rtl="0" algn="l">
              <a:lnSpc>
                <a:spcPct val="9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b="0" i="0" lang="pl-PL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Numer grupy</a:t>
            </a:r>
            <a:endParaRPr/>
          </a:p>
          <a:p>
            <a:pPr indent="-228600" lvl="2" marL="1143000" marR="0" rtl="0" algn="l">
              <a:lnSpc>
                <a:spcPct val="9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b="0" i="0" lang="pl-PL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Numer indeksu</a:t>
            </a:r>
            <a:endParaRPr/>
          </a:p>
          <a:p>
            <a:pPr indent="-228600" lvl="2" marL="1143000" marR="0" rtl="0" algn="l">
              <a:lnSpc>
                <a:spcPct val="9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b="0" i="0" lang="pl-PL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Nazwę użytkownika </a:t>
            </a:r>
            <a:endParaRPr/>
          </a:p>
          <a:p>
            <a:pPr indent="-285750" lvl="1" marL="742950" marR="0" rtl="0" algn="l">
              <a:lnSpc>
                <a:spcPct val="90000"/>
              </a:lnSpc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–"/>
            </a:pPr>
            <a:r>
              <a:rPr b="0" i="0" lang="pl-PL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Ewentualnie analogiczne dane dla drugiej osoby</a:t>
            </a:r>
            <a:endParaRPr/>
          </a:p>
          <a:p>
            <a:pPr indent="-342900" lvl="0" marL="3429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</a:pPr>
            <a:r>
              <a:rPr b="0" i="0" lang="pl-PL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 potwierdzeniu (dopiero wtedy) – zacznij pracę</a:t>
            </a:r>
            <a:endParaRPr/>
          </a:p>
        </p:txBody>
      </p:sp>
      <p:sp>
        <p:nvSpPr>
          <p:cNvPr id="416" name="Google Shape;416;p51"/>
          <p:cNvSpPr txBox="1"/>
          <p:nvPr>
            <p:ph idx="12" type="sldNum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pl-PL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7" name="Google Shape;417;p51"/>
          <p:cNvSpPr txBox="1"/>
          <p:nvPr>
            <p:ph idx="10" type="dt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l-PL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28.11.2017</a:t>
            </a:r>
            <a:endParaRPr b="0" i="0" sz="1200" u="none" cap="none" strike="noStrike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7" name="Google Shape;107;p16"/>
          <p:cNvPicPr preferRelativeResize="0"/>
          <p:nvPr>
            <p:ph idx="2" type="body"/>
          </p:nvPr>
        </p:nvPicPr>
        <p:blipFill rotWithShape="1">
          <a:blip r:embed="rId3">
            <a:alphaModFix/>
          </a:blip>
          <a:srcRect b="0" l="10174" r="0" t="0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6"/>
          <p:cNvSpPr txBox="1"/>
          <p:nvPr>
            <p:ph type="title"/>
          </p:nvPr>
        </p:nvSpPr>
        <p:spPr>
          <a:xfrm>
            <a:off x="4965430" y="629266"/>
            <a:ext cx="6586491" cy="16766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l-PL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Ogólne informacje</a:t>
            </a:r>
            <a:endParaRPr/>
          </a:p>
        </p:txBody>
      </p:sp>
      <p:sp>
        <p:nvSpPr>
          <p:cNvPr id="109" name="Google Shape;109;p16"/>
          <p:cNvSpPr txBox="1"/>
          <p:nvPr>
            <p:ph idx="1" type="body"/>
          </p:nvPr>
        </p:nvSpPr>
        <p:spPr>
          <a:xfrm>
            <a:off x="4965431" y="2438400"/>
            <a:ext cx="6586489" cy="37854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pl-PL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Mikołaj Leszczuk</a:t>
            </a:r>
            <a:endParaRPr/>
          </a:p>
          <a:p>
            <a:pPr indent="-228600" lvl="0" marL="342900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pl-PL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Stopień naukowy (do wpisu):</a:t>
            </a:r>
            <a:endParaRPr/>
          </a:p>
          <a:p>
            <a:pPr indent="-228600" lvl="1" marL="742950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</a:pPr>
            <a:r>
              <a:rPr b="1" i="0" lang="pl-PL" sz="24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dr hab. inż.</a:t>
            </a:r>
            <a:endParaRPr/>
          </a:p>
          <a:p>
            <a:pPr indent="-228600" lvl="0" marL="342900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pl-PL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Podstawowe miejsce zatrudnienia:</a:t>
            </a:r>
            <a:endParaRPr/>
          </a:p>
          <a:p>
            <a:pPr indent="-228600" lvl="1" marL="742950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</a:pPr>
            <a:r>
              <a:rPr b="1" i="0" lang="pl-PL" sz="24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Akademia Górniczo-Hutnicza</a:t>
            </a:r>
            <a:endParaRPr/>
          </a:p>
          <a:p>
            <a:pPr indent="-228600" lvl="1" marL="742950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</a:pPr>
            <a:r>
              <a:rPr b="1" i="0" lang="pl-PL" sz="24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Katedra Telekomunikacji</a:t>
            </a:r>
            <a:endParaRPr/>
          </a:p>
          <a:p>
            <a:pPr indent="-228600" lvl="1" marL="742950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</a:pPr>
            <a:r>
              <a:rPr b="1" i="0" lang="pl-PL" sz="24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Kraków</a:t>
            </a:r>
            <a:endParaRPr b="1" i="0" sz="2400" u="none" cap="none" strike="noStrik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p16"/>
          <p:cNvSpPr txBox="1"/>
          <p:nvPr>
            <p:ph idx="12" type="sldNum"/>
          </p:nvPr>
        </p:nvSpPr>
        <p:spPr>
          <a:xfrm>
            <a:off x="10167042" y="6356350"/>
            <a:ext cx="118675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pl-PL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16"/>
          <p:cNvSpPr txBox="1"/>
          <p:nvPr>
            <p:ph idx="10" type="dt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l-PL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28.11.2017</a:t>
            </a:r>
            <a:endParaRPr b="0" i="0" sz="1200" u="none" cap="none" strike="noStrike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52"/>
          <p:cNvSpPr txBox="1"/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l-PL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Zakończenie pracy – krok po kroku</a:t>
            </a:r>
            <a:endParaRPr/>
          </a:p>
        </p:txBody>
      </p:sp>
      <p:sp>
        <p:nvSpPr>
          <p:cNvPr id="423" name="Google Shape;423;p52"/>
          <p:cNvSpPr txBox="1"/>
          <p:nvPr>
            <p:ph idx="1" type="body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b="0" i="0" lang="pl-PL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Prześlij mi informację, że hasło jest gotowe lub rozwinięte</a:t>
            </a:r>
            <a:endParaRPr/>
          </a:p>
          <a:p>
            <a:pPr indent="-342900" lvl="0" marL="3429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b="0" i="0" lang="pl-PL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Jeśli mam uwagi, a jest jeszcze czas do końca semestru – popraw hasło</a:t>
            </a:r>
            <a:endParaRPr/>
          </a:p>
        </p:txBody>
      </p:sp>
      <p:sp>
        <p:nvSpPr>
          <p:cNvPr id="424" name="Google Shape;424;p52"/>
          <p:cNvSpPr txBox="1"/>
          <p:nvPr>
            <p:ph idx="12" type="sldNum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pl-PL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5" name="Google Shape;425;p52"/>
          <p:cNvSpPr txBox="1"/>
          <p:nvPr>
            <p:ph idx="10" type="dt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l-PL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28.11.2017</a:t>
            </a:r>
            <a:endParaRPr b="0" i="0" sz="1200" u="none" cap="none" strike="noStrike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5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C:\Users\Sony\AppData\Local\Microsoft\Windows\Temporary Internet Files\Content.IE5\0BOI5B7V\MP900399577[1].jpg" id="431" name="Google Shape;431;p53"/>
          <p:cNvPicPr preferRelativeResize="0"/>
          <p:nvPr>
            <p:ph idx="2" type="body"/>
          </p:nvPr>
        </p:nvPicPr>
        <p:blipFill rotWithShape="1">
          <a:blip r:embed="rId3">
            <a:alphaModFix/>
          </a:blip>
          <a:srcRect b="0" l="15507" r="0" t="0"/>
          <a:stretch/>
        </p:blipFill>
        <p:spPr>
          <a:xfrm>
            <a:off x="7556408" y="10"/>
            <a:ext cx="4635591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Google Shape;432;p53"/>
          <p:cNvSpPr txBox="1"/>
          <p:nvPr>
            <p:ph type="title"/>
          </p:nvPr>
        </p:nvSpPr>
        <p:spPr>
          <a:xfrm>
            <a:off x="648929" y="629266"/>
            <a:ext cx="6586491" cy="16766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l-PL" sz="4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Skala ocen i sposób oceniania przeze mnie projektów</a:t>
            </a:r>
            <a:endParaRPr/>
          </a:p>
        </p:txBody>
      </p:sp>
      <p:sp>
        <p:nvSpPr>
          <p:cNvPr id="433" name="Google Shape;433;p53"/>
          <p:cNvSpPr txBox="1"/>
          <p:nvPr>
            <p:ph idx="1" type="body"/>
          </p:nvPr>
        </p:nvSpPr>
        <p:spPr>
          <a:xfrm>
            <a:off x="648930" y="2438400"/>
            <a:ext cx="6586489" cy="37854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pl-PL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Od 2.0 do 4.5:</a:t>
            </a:r>
            <a:endParaRPr/>
          </a:p>
          <a:p>
            <a:pPr indent="-228600" lvl="1" marL="742950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pl-PL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Za standardowo gorzej lub lepiej rozwinięte hasło</a:t>
            </a:r>
            <a:endParaRPr/>
          </a:p>
          <a:p>
            <a:pPr indent="-228600" lvl="0" marL="342900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pl-PL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5.0 – możliwe za:</a:t>
            </a:r>
            <a:endParaRPr/>
          </a:p>
          <a:p>
            <a:pPr indent="-228600" lvl="1" marL="742950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pl-PL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Wybitnie opracowane hasło</a:t>
            </a:r>
            <a:endParaRPr/>
          </a:p>
          <a:p>
            <a:pPr indent="-228600" lvl="1" marL="742950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pl-PL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Jednoosobowe stworzenie nowego hasła</a:t>
            </a:r>
            <a:endParaRPr/>
          </a:p>
          <a:p>
            <a:pPr indent="-228600" lvl="0" marL="342900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pl-PL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Max 3.0:</a:t>
            </a:r>
            <a:endParaRPr/>
          </a:p>
          <a:p>
            <a:pPr indent="-228600" lvl="1" marL="742950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pl-PL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Gdy po terminie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4" name="Google Shape;434;p5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pl-PL" sz="12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5" name="Google Shape;435;p53"/>
          <p:cNvSpPr txBox="1"/>
          <p:nvPr>
            <p:ph idx="10" type="dt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l-PL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28.11.2017</a:t>
            </a:r>
            <a:endParaRPr b="0" i="0" sz="1200" u="none" cap="none" strike="noStrike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54"/>
          <p:cNvSpPr txBox="1"/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l-PL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 robić, a czego unikać (1/2)</a:t>
            </a:r>
            <a:endParaRPr/>
          </a:p>
        </p:txBody>
      </p:sp>
      <p:sp>
        <p:nvSpPr>
          <p:cNvPr id="441" name="Google Shape;441;p54"/>
          <p:cNvSpPr txBox="1"/>
          <p:nvPr>
            <p:ph idx="1" type="body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</a:pPr>
            <a:r>
              <a:rPr b="0" i="0" lang="pl-PL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 razie wątpliwości zaglądnąć na stronę </a:t>
            </a:r>
            <a:r>
              <a:rPr b="1" i="0" lang="pl-PL" sz="30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zasad edycji</a:t>
            </a:r>
            <a:endParaRPr/>
          </a:p>
          <a:p>
            <a:pPr indent="-285750" lvl="1" marL="742950" marR="0" rtl="0" algn="l">
              <a:lnSpc>
                <a:spcPct val="80000"/>
              </a:lnSpc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–"/>
            </a:pPr>
            <a:r>
              <a:rPr b="0" i="0" lang="pl-PL" sz="26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http://pl.wikipedia.org/wiki/Wikipedia:Zasady</a:t>
            </a:r>
            <a:endParaRPr b="1" i="0" sz="2600" u="none" cap="none" strike="noStrik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</a:pPr>
            <a:r>
              <a:rPr b="0" i="0" lang="pl-PL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Zajrzeć do </a:t>
            </a:r>
            <a:r>
              <a:rPr b="1" i="0" lang="pl-PL" sz="30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listy brakujących haseł (artykułów) Wikipedii</a:t>
            </a:r>
            <a:r>
              <a:rPr b="0" i="0" lang="pl-PL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/>
          </a:p>
          <a:p>
            <a:pPr indent="-285750" lvl="1" marL="742950" marR="0" rtl="0" algn="l">
              <a:lnSpc>
                <a:spcPct val="80000"/>
              </a:lnSpc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–"/>
            </a:pPr>
            <a:r>
              <a:rPr b="0" i="0" lang="pl-PL" sz="26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http://pl.wikipedia.org/wiki/Wikipedia:Brakuj%C4%85ce_artyku%C5%82y</a:t>
            </a:r>
            <a:endParaRPr b="0" i="0" sz="2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1" marL="742950" marR="0" rtl="0" algn="l">
              <a:lnSpc>
                <a:spcPct val="80000"/>
              </a:lnSpc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–"/>
            </a:pPr>
            <a:r>
              <a:rPr b="0" i="0" lang="pl-PL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 przypadku problemów ze znalezieniem zagadnienia, które nie zostało jeszcze opisane</a:t>
            </a:r>
            <a:endParaRPr/>
          </a:p>
          <a:p>
            <a:pPr indent="-342900" lvl="0" marL="342900" marR="0" rtl="0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</a:pPr>
            <a:r>
              <a:rPr b="0" i="0" lang="pl-PL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Korzystać z książek, ale </a:t>
            </a:r>
            <a:r>
              <a:rPr b="1" i="0" lang="pl-PL" sz="30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nie kopiować treści z naruszeniem praw autorskich</a:t>
            </a:r>
            <a:endParaRPr/>
          </a:p>
        </p:txBody>
      </p:sp>
      <p:sp>
        <p:nvSpPr>
          <p:cNvPr id="442" name="Google Shape;442;p54"/>
          <p:cNvSpPr txBox="1"/>
          <p:nvPr>
            <p:ph idx="12" type="sldNum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pl-PL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3" name="Google Shape;443;p54"/>
          <p:cNvSpPr txBox="1"/>
          <p:nvPr>
            <p:ph idx="10" type="dt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l-PL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28.11.2017</a:t>
            </a:r>
            <a:endParaRPr b="0" i="0" sz="1200" u="none" cap="none" strike="noStrike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55"/>
          <p:cNvSpPr txBox="1"/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l-PL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 robić, a czego unikać (2/2)</a:t>
            </a:r>
            <a:endParaRPr/>
          </a:p>
        </p:txBody>
      </p:sp>
      <p:sp>
        <p:nvSpPr>
          <p:cNvPr id="449" name="Google Shape;449;p55"/>
          <p:cNvSpPr txBox="1"/>
          <p:nvPr>
            <p:ph idx="1" type="body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</a:pPr>
            <a:r>
              <a:rPr b="0" i="0" lang="pl-PL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Wykorzystywać wszelkie materiały:</a:t>
            </a:r>
            <a:endParaRPr/>
          </a:p>
          <a:p>
            <a:pPr indent="-285750" lvl="1" marL="742950" marR="0" rtl="0" algn="l">
              <a:lnSpc>
                <a:spcPct val="80000"/>
              </a:lnSpc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–"/>
            </a:pPr>
            <a:r>
              <a:rPr b="0" i="0" lang="pl-PL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Które się do tej pory opracowało, lub</a:t>
            </a:r>
            <a:endParaRPr/>
          </a:p>
          <a:p>
            <a:pPr indent="-285750" lvl="1" marL="742950" marR="0" rtl="0" algn="l">
              <a:lnSpc>
                <a:spcPct val="80000"/>
              </a:lnSpc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–"/>
            </a:pPr>
            <a:r>
              <a:rPr b="0" i="0" lang="pl-PL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Które się opracowuje w ramach zajęć</a:t>
            </a:r>
            <a:endParaRPr/>
          </a:p>
          <a:p>
            <a:pPr indent="-342900" lvl="0" marL="342900" marR="0" rtl="0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</a:pPr>
            <a:r>
              <a:rPr b="0" i="0" lang="pl-PL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Nie stosować takich form literackich jak </a:t>
            </a:r>
            <a:r>
              <a:rPr b="1" i="0" lang="pl-PL" sz="30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eseje</a:t>
            </a:r>
            <a:r>
              <a:rPr b="0" i="0" lang="pl-PL" sz="30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i="0" lang="pl-PL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czy </a:t>
            </a:r>
            <a:r>
              <a:rPr b="1" i="0" lang="pl-PL" sz="30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felietony</a:t>
            </a:r>
            <a:r>
              <a:rPr b="0" i="0" lang="pl-PL" sz="30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i="0" lang="pl-PL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pisząc hasła encyklopedyczne</a:t>
            </a:r>
            <a:endParaRPr/>
          </a:p>
          <a:p>
            <a:pPr indent="-342900" lvl="0" marL="342900" marR="0" rtl="0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</a:pPr>
            <a:r>
              <a:rPr b="0" i="0" lang="pl-PL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Używać sformułowań typu „A powiedział B o C”, kiedy ważne jest przedstawienie czyjejś opinii</a:t>
            </a:r>
            <a:endParaRPr/>
          </a:p>
          <a:p>
            <a:pPr indent="-342900" lvl="0" marL="342900" marR="0" rtl="0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</a:pPr>
            <a:r>
              <a:rPr b="0" i="0" lang="pl-PL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Nie spędzać zbyt dużo czasu na naukę </a:t>
            </a:r>
            <a:r>
              <a:rPr b="1" i="0" lang="pl-PL" sz="30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składni Wiki</a:t>
            </a:r>
            <a:r>
              <a:rPr b="0" i="0" lang="pl-PL" sz="30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i="0" lang="pl-PL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czy </a:t>
            </a:r>
            <a:r>
              <a:rPr b="1" i="0" lang="pl-PL" sz="30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stylu Wikipedii</a:t>
            </a:r>
            <a:endParaRPr/>
          </a:p>
          <a:p>
            <a:pPr indent="-342900" lvl="0" marL="342900" marR="0" rtl="0" algn="l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</a:pPr>
            <a:r>
              <a:rPr b="0" i="0" lang="pl-PL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Można też napisać o WSTKT! ☺</a:t>
            </a:r>
            <a:endParaRPr/>
          </a:p>
        </p:txBody>
      </p:sp>
      <p:sp>
        <p:nvSpPr>
          <p:cNvPr id="450" name="Google Shape;450;p55"/>
          <p:cNvSpPr txBox="1"/>
          <p:nvPr>
            <p:ph idx="12" type="sldNum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pl-PL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1" name="Google Shape;451;p55"/>
          <p:cNvSpPr txBox="1"/>
          <p:nvPr>
            <p:ph idx="10" type="dt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l-PL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28.11.2017</a:t>
            </a:r>
            <a:endParaRPr b="0" i="0" sz="1200" u="none" cap="none" strike="noStrike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56"/>
          <p:cNvSpPr txBox="1"/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l-PL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Kilka innych przydatnych rad (1/2)</a:t>
            </a:r>
            <a:endParaRPr/>
          </a:p>
        </p:txBody>
      </p:sp>
      <p:sp>
        <p:nvSpPr>
          <p:cNvPr id="457" name="Google Shape;457;p56"/>
          <p:cNvSpPr txBox="1"/>
          <p:nvPr>
            <p:ph idx="1" type="body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b="0" i="0" lang="pl-PL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Za każdym razem, gdy chce się edytować i zapisać stronę, proszę wypełnić </a:t>
            </a:r>
            <a:r>
              <a:rPr b="1" i="0" lang="pl-PL" sz="32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opis zmian</a:t>
            </a:r>
            <a:r>
              <a:rPr b="0" i="0" lang="pl-PL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/>
          </a:p>
          <a:p>
            <a:pPr indent="-285750" lvl="1" marL="74295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</a:pPr>
            <a:r>
              <a:rPr b="0" i="0" lang="pl-PL" sz="28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http://pl.wikipedia.org/wiki/Wikipedia:Opis_zmian</a:t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1" marL="74295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</a:pPr>
            <a:r>
              <a:rPr b="0" i="0" lang="pl-PL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następnie zobaczyć podgląd wprowadzonych przez siebie zmian</a:t>
            </a:r>
            <a:endParaRPr/>
          </a:p>
          <a:p>
            <a:pPr indent="-285750" lvl="1" marL="74295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</a:pPr>
            <a:r>
              <a:rPr b="0" i="0" lang="pl-PL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Aby upewnić się, że strona wygląda tak jak się chce</a:t>
            </a:r>
            <a:endParaRPr/>
          </a:p>
          <a:p>
            <a:pPr indent="-342900" lvl="0" marL="3429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b="0" i="0" lang="pl-PL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Dopiero wtedy proszę klikać przycisk </a:t>
            </a:r>
            <a:r>
              <a:rPr b="1" i="0" lang="pl-PL" sz="32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„Zapisz”</a:t>
            </a:r>
            <a:r>
              <a:rPr b="0" i="0" lang="pl-PL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8" name="Google Shape;458;p56"/>
          <p:cNvSpPr txBox="1"/>
          <p:nvPr>
            <p:ph idx="12" type="sldNum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pl-PL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9" name="Google Shape;459;p56"/>
          <p:cNvSpPr txBox="1"/>
          <p:nvPr>
            <p:ph idx="10" type="dt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l-PL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28.11.2017</a:t>
            </a:r>
            <a:endParaRPr b="0" i="0" sz="1200" u="none" cap="none" strike="noStrike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57"/>
          <p:cNvSpPr txBox="1"/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l-PL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Kilka innych przydatnych rad (2/2)</a:t>
            </a:r>
            <a:endParaRPr/>
          </a:p>
        </p:txBody>
      </p:sp>
      <p:sp>
        <p:nvSpPr>
          <p:cNvPr id="465" name="Google Shape;465;p57"/>
          <p:cNvSpPr txBox="1"/>
          <p:nvPr>
            <p:ph idx="1" type="body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b="0" i="0" lang="pl-PL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Historię strony można znaleźć w zakładce </a:t>
            </a:r>
            <a:r>
              <a:rPr b="1" i="0" lang="pl-PL" sz="32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historia i autorzy</a:t>
            </a:r>
            <a:r>
              <a:rPr b="0" i="0" lang="pl-PL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/>
          </a:p>
          <a:p>
            <a:pPr indent="-285750" lvl="1" marL="74295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</a:pPr>
            <a:r>
              <a:rPr b="0" i="0" lang="pl-PL" sz="28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http://pl.wikipedia.org/wiki/Pomoc:Historia_strony</a:t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b="0" i="0" lang="pl-PL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Jeżeli wykonałeś zmiany, wstaw informację o tym</a:t>
            </a:r>
            <a:endParaRPr/>
          </a:p>
          <a:p>
            <a:pPr indent="-342900" lvl="0" marL="3429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b="0" i="0" lang="pl-PL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Można także używać narzędzia do obserwowania wybranych przez siebie stron</a:t>
            </a:r>
            <a:endParaRPr/>
          </a:p>
        </p:txBody>
      </p:sp>
      <p:sp>
        <p:nvSpPr>
          <p:cNvPr id="466" name="Google Shape;466;p57"/>
          <p:cNvSpPr txBox="1"/>
          <p:nvPr>
            <p:ph idx="12" type="sldNum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pl-PL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7" name="Google Shape;467;p57"/>
          <p:cNvSpPr txBox="1"/>
          <p:nvPr>
            <p:ph idx="10" type="dt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l-PL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28.11.2017</a:t>
            </a:r>
            <a:endParaRPr b="0" i="0" sz="1200" u="none" cap="none" strike="noStrike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58"/>
          <p:cNvSpPr txBox="1"/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l-PL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Wikipedia – grzechy główne, czyli jak NIE dostać zaliczenia? ☺</a:t>
            </a:r>
            <a:endParaRPr b="0" i="0" sz="3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3" name="Google Shape;473;p58"/>
          <p:cNvSpPr txBox="1"/>
          <p:nvPr>
            <p:ph idx="1" type="body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</a:pPr>
            <a:r>
              <a:rPr b="1" i="0" lang="pl-PL" sz="32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NIE</a:t>
            </a:r>
            <a:r>
              <a:rPr b="0" i="0" lang="pl-PL" sz="32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i="0" lang="pl-PL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będziesz kopiował z nieautoryzowanych źródeł!</a:t>
            </a:r>
            <a:endParaRPr/>
          </a:p>
          <a:p>
            <a:pPr indent="-342900" lvl="0" marL="342900" marR="0" rtl="0" algn="l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</a:pPr>
            <a:r>
              <a:rPr b="1" i="0" lang="pl-PL" sz="32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BĘDZIESZ</a:t>
            </a:r>
            <a:r>
              <a:rPr b="0" i="0" lang="pl-PL" sz="32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i="0" lang="pl-PL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zawsze opisywał konto!</a:t>
            </a:r>
            <a:endParaRPr/>
          </a:p>
          <a:p>
            <a:pPr indent="-342900" lvl="0" marL="342900" marR="0" rtl="0" algn="l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</a:pPr>
            <a:r>
              <a:rPr b="1" i="0" lang="pl-PL" sz="32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BĘDZIESZ</a:t>
            </a:r>
            <a:r>
              <a:rPr b="0" i="0" lang="pl-PL" sz="32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i="0" lang="pl-PL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zawsze integrował swój wkład z już istniejącym artykułem!</a:t>
            </a:r>
            <a:endParaRPr/>
          </a:p>
          <a:p>
            <a:pPr indent="-342900" lvl="0" marL="342900" marR="0" rtl="0" algn="l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</a:pPr>
            <a:r>
              <a:rPr b="1" i="0" lang="pl-PL" sz="32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BĘDZIESZ</a:t>
            </a:r>
            <a:r>
              <a:rPr b="0" i="0" lang="pl-PL" sz="32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i="0" lang="pl-PL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zawsze formatował tekst (Wikipedia to więcej niż „goły” tekst)</a:t>
            </a:r>
            <a:endParaRPr/>
          </a:p>
        </p:txBody>
      </p:sp>
      <p:sp>
        <p:nvSpPr>
          <p:cNvPr id="474" name="Google Shape;474;p58"/>
          <p:cNvSpPr txBox="1"/>
          <p:nvPr>
            <p:ph idx="12" type="sldNum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pl-PL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5" name="Google Shape;475;p58"/>
          <p:cNvSpPr txBox="1"/>
          <p:nvPr>
            <p:ph idx="10" type="dt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l-PL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28.11.2017</a:t>
            </a:r>
            <a:endParaRPr b="0" i="0" sz="1200" u="none" cap="none" strike="noStrike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59"/>
          <p:cNvSpPr txBox="1"/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l-PL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Wymiana maili ze mną – uwagi ogólne (1/2)</a:t>
            </a:r>
            <a:endParaRPr/>
          </a:p>
        </p:txBody>
      </p:sp>
      <p:sp>
        <p:nvSpPr>
          <p:cNvPr id="481" name="Google Shape;481;p59"/>
          <p:cNvSpPr txBox="1"/>
          <p:nvPr>
            <p:ph idx="1" type="body"/>
          </p:nvPr>
        </p:nvSpPr>
        <p:spPr>
          <a:xfrm>
            <a:off x="609600" y="1600201"/>
            <a:ext cx="53848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</a:pPr>
            <a:r>
              <a:rPr b="1" i="0" lang="pl-PL" sz="28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Odpowiadam</a:t>
            </a:r>
            <a:r>
              <a:rPr b="0" i="0" lang="pl-PL" sz="28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i="0" lang="pl-PL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na każdy e-mail z pytaniem</a:t>
            </a:r>
            <a:endParaRPr/>
          </a:p>
          <a:p>
            <a:pPr indent="-342900" lvl="0" marL="3429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pl-PL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Odpowiedź zwykle w ciągu max kilku dni</a:t>
            </a:r>
            <a:endParaRPr/>
          </a:p>
          <a:p>
            <a:pPr indent="-342900" lvl="0" marL="3429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pl-PL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Brak odpowiedzi – e-mail </a:t>
            </a:r>
            <a:r>
              <a:rPr b="1" i="0" lang="pl-PL" sz="28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nie doszedł</a:t>
            </a:r>
            <a:endParaRPr/>
          </a:p>
          <a:p>
            <a:pPr indent="-342900" lvl="0" marL="3429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pl-PL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Filtr </a:t>
            </a:r>
            <a:r>
              <a:rPr b="1" i="0" lang="pl-PL" sz="28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anty-spam</a:t>
            </a:r>
            <a:r>
              <a:rPr b="0" i="0" lang="pl-PL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czasem wycina </a:t>
            </a:r>
            <a:r>
              <a:rPr b="1" i="0" lang="pl-PL" sz="28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„dziwne”</a:t>
            </a:r>
            <a:r>
              <a:rPr b="0" i="0" lang="pl-PL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adresy</a:t>
            </a:r>
            <a:endParaRPr/>
          </a:p>
        </p:txBody>
      </p:sp>
      <p:pic>
        <p:nvPicPr>
          <p:cNvPr descr="C:\Users\Sony\AppData\Local\Microsoft\Windows\Temporary Internet Files\Content.IE5\0BOI5B7V\MP900422242[1].jpg" id="482" name="Google Shape;482;p59"/>
          <p:cNvPicPr preferRelativeResize="0"/>
          <p:nvPr>
            <p:ph idx="2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72200" y="2526974"/>
            <a:ext cx="4038600" cy="2672417"/>
          </a:xfrm>
          <a:prstGeom prst="rect">
            <a:avLst/>
          </a:prstGeom>
          <a:noFill/>
          <a:ln>
            <a:noFill/>
          </a:ln>
        </p:spPr>
      </p:pic>
      <p:sp>
        <p:nvSpPr>
          <p:cNvPr id="483" name="Google Shape;483;p59"/>
          <p:cNvSpPr txBox="1"/>
          <p:nvPr>
            <p:ph idx="12" type="sldNum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pl-PL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4" name="Google Shape;484;p59"/>
          <p:cNvSpPr txBox="1"/>
          <p:nvPr>
            <p:ph idx="10" type="dt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l-PL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28.11.2017</a:t>
            </a:r>
            <a:endParaRPr b="0" i="0" sz="1200" u="none" cap="none" strike="noStrike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60"/>
          <p:cNvSpPr txBox="1"/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l-PL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Wymiana maili ze mną – uwagi ogólne (2/2)</a:t>
            </a:r>
            <a:endParaRPr/>
          </a:p>
        </p:txBody>
      </p:sp>
      <p:sp>
        <p:nvSpPr>
          <p:cNvPr id="490" name="Google Shape;490;p60"/>
          <p:cNvSpPr txBox="1"/>
          <p:nvPr>
            <p:ph idx="1" type="body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</a:pPr>
            <a:r>
              <a:rPr b="0" i="0" lang="pl-PL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Kiedy jestem na delegacji (to częste) to otrzymasz </a:t>
            </a:r>
            <a:r>
              <a:rPr b="1" i="0" lang="pl-PL" sz="27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auto-odpowiedź</a:t>
            </a:r>
            <a:endParaRPr/>
          </a:p>
          <a:p>
            <a:pPr indent="-342900" lvl="0" marL="342900" marR="0" rtl="0" algn="l">
              <a:lnSpc>
                <a:spcPct val="8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</a:pPr>
            <a:r>
              <a:rPr b="0" i="0" lang="pl-PL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Auto-odpowiedź </a:t>
            </a:r>
            <a:r>
              <a:rPr b="1" i="0" lang="pl-PL" sz="27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nie oznacza</a:t>
            </a:r>
            <a:r>
              <a:rPr b="0" i="0" lang="pl-PL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że e-mail nie doszedł, czytaj uważnie! nie wysyłaj ponownie!</a:t>
            </a:r>
            <a:endParaRPr/>
          </a:p>
          <a:p>
            <a:pPr indent="-342900" lvl="0" marL="342900" marR="0" rtl="0" algn="l">
              <a:lnSpc>
                <a:spcPct val="8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</a:pPr>
            <a:r>
              <a:rPr b="0" i="0" lang="pl-PL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E-maile podpisujemy</a:t>
            </a:r>
            <a:endParaRPr/>
          </a:p>
          <a:p>
            <a:pPr indent="-342900" lvl="0" marL="342900" marR="0" rtl="0" algn="l">
              <a:lnSpc>
                <a:spcPct val="8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</a:pPr>
            <a:r>
              <a:rPr b="0" i="0" lang="pl-PL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Zaczęcie pracy przed potwierdzeniem tematu jest </a:t>
            </a:r>
            <a:r>
              <a:rPr b="1" i="0" lang="pl-PL" sz="27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ryzykowne</a:t>
            </a:r>
            <a:endParaRPr/>
          </a:p>
          <a:p>
            <a:pPr indent="-342900" lvl="0" marL="342900" marR="0" rtl="0" algn="l">
              <a:lnSpc>
                <a:spcPct val="80000"/>
              </a:lnSpc>
              <a:spcBef>
                <a:spcPts val="54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Arial"/>
              <a:buChar char="•"/>
            </a:pPr>
            <a:r>
              <a:rPr b="1" i="0" lang="pl-PL" sz="27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Nie masz </a:t>
            </a:r>
            <a:r>
              <a:rPr b="0" i="0" lang="pl-PL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zaliczenia dopóki nie otrzymasz e-maila z oceną</a:t>
            </a:r>
            <a:endParaRPr/>
          </a:p>
          <a:p>
            <a:pPr indent="-342900" lvl="0" marL="342900" marR="0" rtl="0" algn="l">
              <a:lnSpc>
                <a:spcPct val="8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</a:pPr>
            <a:r>
              <a:rPr b="0" i="0" lang="pl-PL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Tak, czasem posiadam dodatkowe materiały, zazwyczaj </a:t>
            </a:r>
            <a:r>
              <a:rPr b="1" i="0" lang="pl-PL" sz="27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po angielsku</a:t>
            </a:r>
            <a:endParaRPr/>
          </a:p>
        </p:txBody>
      </p:sp>
      <p:sp>
        <p:nvSpPr>
          <p:cNvPr id="491" name="Google Shape;491;p60"/>
          <p:cNvSpPr txBox="1"/>
          <p:nvPr>
            <p:ph idx="12" type="sldNum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pl-PL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2" name="Google Shape;492;p60"/>
          <p:cNvSpPr txBox="1"/>
          <p:nvPr>
            <p:ph idx="10" type="dt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l-PL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28.11.2017</a:t>
            </a:r>
            <a:endParaRPr b="0" i="0" sz="1200" u="none" cap="none" strike="noStrike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61"/>
          <p:cNvSpPr txBox="1"/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l-PL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Ważna informacja (jeszcze raz)</a:t>
            </a:r>
            <a:endParaRPr/>
          </a:p>
        </p:txBody>
      </p:sp>
      <p:sp>
        <p:nvSpPr>
          <p:cNvPr id="498" name="Google Shape;498;p61"/>
          <p:cNvSpPr txBox="1"/>
          <p:nvPr>
            <p:ph idx="1" type="body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</a:pPr>
            <a:r>
              <a:rPr b="0" i="0" lang="pl-PL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Pamiętaj, aby przed dokonaniem edycji, </a:t>
            </a:r>
            <a:r>
              <a:rPr b="1" i="0" lang="pl-PL" sz="30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zalogować się</a:t>
            </a:r>
            <a:endParaRPr/>
          </a:p>
          <a:p>
            <a:pPr indent="-342900" lvl="0" marL="3429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</a:pPr>
            <a:r>
              <a:rPr b="0" i="0" lang="pl-PL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Jeżeli nie zalogujesz się, nie będę miał możliwości zweryfikować Twoich edycji</a:t>
            </a:r>
            <a:endParaRPr/>
          </a:p>
          <a:p>
            <a:pPr indent="-342900" lvl="0" marL="3429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</a:pPr>
            <a:r>
              <a:rPr b="0" i="0" lang="pl-PL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Przez to nie będę mógł też ocenić Twojej pracy </a:t>
            </a:r>
            <a:endParaRPr/>
          </a:p>
          <a:p>
            <a:pPr indent="-342900" lvl="0" marL="3429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</a:pPr>
            <a:r>
              <a:rPr b="0" i="0" lang="pl-PL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Tego typu praca nie będzie mogła być zaliczana</a:t>
            </a:r>
            <a:endParaRPr/>
          </a:p>
          <a:p>
            <a:pPr indent="-342900" lvl="0" marL="3429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</a:pPr>
            <a:r>
              <a:rPr b="0" i="0" lang="pl-PL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Każdy student powinien powiadomić Prowadzącego o tym, pod jakim loginem edytuje</a:t>
            </a:r>
            <a:endParaRPr/>
          </a:p>
          <a:p>
            <a:pPr indent="-152400" lvl="0" marL="34290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t/>
            </a:r>
            <a:endParaRPr b="0" i="0" sz="3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9" name="Google Shape;499;p61"/>
          <p:cNvSpPr txBox="1"/>
          <p:nvPr>
            <p:ph idx="12" type="sldNum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pl-PL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0" name="Google Shape;500;p61"/>
          <p:cNvSpPr txBox="1"/>
          <p:nvPr>
            <p:ph idx="10" type="dt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l-PL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28.11.2017</a:t>
            </a:r>
            <a:endParaRPr b="0" i="0" sz="1200" u="none" cap="none" strike="noStrike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C:\Users\Sony\AppData\Local\Microsoft\Windows\Temporary Internet Files\Content.IE5\T031AF31\MP900442479[1].jpg" id="118" name="Google Shape;118;p17"/>
          <p:cNvPicPr preferRelativeResize="0"/>
          <p:nvPr>
            <p:ph idx="2" type="body"/>
          </p:nvPr>
        </p:nvPicPr>
        <p:blipFill rotWithShape="1">
          <a:blip r:embed="rId3">
            <a:alphaModFix/>
          </a:blip>
          <a:srcRect b="1" l="0" r="1" t="1249"/>
          <a:stretch/>
        </p:blipFill>
        <p:spPr>
          <a:xfrm>
            <a:off x="7556408" y="10"/>
            <a:ext cx="4635591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7"/>
          <p:cNvSpPr txBox="1"/>
          <p:nvPr>
            <p:ph type="title"/>
          </p:nvPr>
        </p:nvSpPr>
        <p:spPr>
          <a:xfrm>
            <a:off x="648929" y="629266"/>
            <a:ext cx="6586491" cy="16766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l-PL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Kontakt ze mną</a:t>
            </a:r>
            <a:endParaRPr/>
          </a:p>
        </p:txBody>
      </p:sp>
      <p:sp>
        <p:nvSpPr>
          <p:cNvPr id="120" name="Google Shape;120;p17"/>
          <p:cNvSpPr txBox="1"/>
          <p:nvPr>
            <p:ph idx="1" type="body"/>
          </p:nvPr>
        </p:nvSpPr>
        <p:spPr>
          <a:xfrm>
            <a:off x="648930" y="2438400"/>
            <a:ext cx="6586489" cy="37854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3429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90"/>
              <a:buFont typeface="Arial"/>
              <a:buChar char="•"/>
            </a:pPr>
            <a:r>
              <a:rPr b="0" i="0" lang="pl-PL" sz="296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Osobisty:</a:t>
            </a:r>
            <a:endParaRPr/>
          </a:p>
          <a:p>
            <a:pPr indent="-228600" lvl="1" marL="742950" marR="0" rtl="0" algn="l">
              <a:lnSpc>
                <a:spcPct val="80000"/>
              </a:lnSpc>
              <a:spcBef>
                <a:spcPts val="518"/>
              </a:spcBef>
              <a:spcAft>
                <a:spcPts val="0"/>
              </a:spcAft>
              <a:buClr>
                <a:srgbClr val="000000"/>
              </a:buClr>
              <a:buSzPts val="2616"/>
              <a:buFont typeface="Arial"/>
              <a:buChar char="•"/>
            </a:pPr>
            <a:r>
              <a:rPr b="0" i="0" lang="pl-PL" sz="259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WSTKT – w czasie wykładów i egzaminów</a:t>
            </a:r>
            <a:endParaRPr/>
          </a:p>
          <a:p>
            <a:pPr indent="-228600" lvl="1" marL="742950" marR="0" rtl="0" algn="l">
              <a:lnSpc>
                <a:spcPct val="80000"/>
              </a:lnSpc>
              <a:spcBef>
                <a:spcPts val="518"/>
              </a:spcBef>
              <a:spcAft>
                <a:spcPts val="0"/>
              </a:spcAft>
              <a:buClr>
                <a:srgbClr val="000000"/>
              </a:buClr>
              <a:buSzPts val="2616"/>
              <a:buFont typeface="Arial"/>
              <a:buChar char="•"/>
            </a:pPr>
            <a:r>
              <a:rPr b="0" i="0" lang="pl-PL" sz="259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KT AGH</a:t>
            </a:r>
            <a:endParaRPr/>
          </a:p>
          <a:p>
            <a:pPr indent="-228600" lvl="0" marL="342900" marR="0" rtl="0" algn="l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rgbClr val="000000"/>
              </a:buClr>
              <a:buSzPts val="2990"/>
              <a:buFont typeface="Arial"/>
              <a:buChar char="•"/>
            </a:pPr>
            <a:r>
              <a:rPr b="0" i="0" lang="pl-PL" sz="296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E-mail: </a:t>
            </a:r>
            <a:r>
              <a:rPr b="0" i="0" lang="pl-PL" sz="296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mikolaj@leszcz.uk</a:t>
            </a:r>
            <a:endParaRPr b="0" i="0" sz="296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342900" marR="0" rtl="0" algn="l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rgbClr val="000000"/>
              </a:buClr>
              <a:buSzPts val="2990"/>
              <a:buFont typeface="Arial"/>
              <a:buChar char="•"/>
            </a:pPr>
            <a:r>
              <a:rPr b="0" i="0" lang="pl-PL" sz="296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Tel.: +48 607 720 398</a:t>
            </a:r>
            <a:endParaRPr/>
          </a:p>
          <a:p>
            <a:pPr indent="-228600" lvl="0" marL="342900" marR="0" rtl="0" algn="l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rgbClr val="000000"/>
              </a:buClr>
              <a:buSzPts val="2990"/>
              <a:buFont typeface="Arial"/>
              <a:buChar char="•"/>
            </a:pPr>
            <a:r>
              <a:rPr b="0" i="0" lang="pl-PL" sz="296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Przez sekretariat</a:t>
            </a:r>
            <a:endParaRPr/>
          </a:p>
          <a:p>
            <a:pPr indent="-228600" lvl="0" marL="342900" marR="0" rtl="0" algn="l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rgbClr val="000000"/>
              </a:buClr>
              <a:buSzPts val="2990"/>
              <a:buFont typeface="Arial"/>
              <a:buChar char="•"/>
            </a:pPr>
            <a:r>
              <a:rPr b="0" i="0" lang="pl-PL" sz="296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Materiały dydaktyczne: </a:t>
            </a:r>
            <a:r>
              <a:rPr b="0" i="0" lang="pl-PL" sz="296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http://teaching.leszcz.uk</a:t>
            </a:r>
            <a:endParaRPr b="0" i="0" sz="296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pl-PL" sz="12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p17"/>
          <p:cNvSpPr txBox="1"/>
          <p:nvPr>
            <p:ph idx="10" type="dt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l-PL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28.11.2017</a:t>
            </a:r>
            <a:endParaRPr b="0" i="0" sz="1200" u="none" cap="none" strike="noStrike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62"/>
          <p:cNvSpPr txBox="1"/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l-PL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Wstępne ćwiczenie (1/3)</a:t>
            </a:r>
            <a:endParaRPr/>
          </a:p>
        </p:txBody>
      </p:sp>
      <p:sp>
        <p:nvSpPr>
          <p:cNvPr id="506" name="Google Shape;506;p62"/>
          <p:cNvSpPr txBox="1"/>
          <p:nvPr>
            <p:ph idx="1" type="body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b="0" i="0" lang="pl-PL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 zapoznaniu się z tym, jak działa Wikipedia, można wykonać kilka ćwiczeń</a:t>
            </a:r>
            <a:endParaRPr/>
          </a:p>
          <a:p>
            <a:pPr indent="-342900" lvl="0" marL="3429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b="0" i="0" lang="pl-PL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Ćwiczenia te:</a:t>
            </a:r>
            <a:endParaRPr/>
          </a:p>
          <a:p>
            <a:pPr indent="-285750" lvl="1" marL="74295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</a:pPr>
            <a:r>
              <a:rPr b="0" i="0" lang="pl-PL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Nie tylko pozwolą nabrać doświadczenia w edytowaniu stron Wiki</a:t>
            </a:r>
            <a:endParaRPr/>
          </a:p>
          <a:p>
            <a:pPr indent="-285750" lvl="1" marL="74295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</a:pPr>
            <a:r>
              <a:rPr b="0" i="0" lang="pl-PL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Ale i pozwoli to też lepiej zaliczyć zadanie</a:t>
            </a:r>
            <a:endParaRPr/>
          </a:p>
          <a:p>
            <a:pPr indent="-342900" lvl="0" marL="3429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b="0" i="0" lang="pl-PL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Pamiętaj, że w menu bocznym zawsze możesz skorzystać z FAQ i stron pomocy</a:t>
            </a:r>
            <a:endParaRPr/>
          </a:p>
        </p:txBody>
      </p:sp>
      <p:sp>
        <p:nvSpPr>
          <p:cNvPr id="507" name="Google Shape;507;p62"/>
          <p:cNvSpPr txBox="1"/>
          <p:nvPr>
            <p:ph idx="12" type="sldNum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pl-PL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8" name="Google Shape;508;p62"/>
          <p:cNvSpPr txBox="1"/>
          <p:nvPr>
            <p:ph idx="10" type="dt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l-PL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28.11.2017</a:t>
            </a:r>
            <a:endParaRPr b="0" i="0" sz="1200" u="none" cap="none" strike="noStrike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63"/>
          <p:cNvSpPr txBox="1"/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l-PL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Wstępne ćwiczenie (2/3)</a:t>
            </a:r>
            <a:endParaRPr/>
          </a:p>
        </p:txBody>
      </p:sp>
      <p:sp>
        <p:nvSpPr>
          <p:cNvPr id="514" name="Google Shape;514;p63"/>
          <p:cNvSpPr txBox="1"/>
          <p:nvPr>
            <p:ph idx="1" type="body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b="0" i="0" lang="pl-PL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Na początku spróbuj poszerzyć lub poprawić jeden z istniejących już artykułów</a:t>
            </a:r>
            <a:endParaRPr/>
          </a:p>
          <a:p>
            <a:pPr indent="-342900" lvl="0" marL="3429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b="0" i="0" lang="pl-PL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Wikipedia opisuje zagadnienia z każdej dziedziny wiedzy w szerokim rozumieniu</a:t>
            </a:r>
            <a:endParaRPr/>
          </a:p>
          <a:p>
            <a:pPr indent="-342900" lvl="0" marL="3429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b="0" i="0" lang="pl-PL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Na pewno więc znajdziesz coś, co jest związane z twoim hobby</a:t>
            </a:r>
            <a:endParaRPr/>
          </a:p>
          <a:p>
            <a:pPr indent="-342900" lvl="0" marL="3429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b="0" i="0" lang="pl-PL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Staraj się jednak poszerzać te artykuły, które związane są </a:t>
            </a:r>
            <a:r>
              <a:rPr b="1" i="0" lang="pl-PL" sz="32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z telekomunikacją</a:t>
            </a:r>
            <a:endParaRPr b="0" i="0" sz="3200" u="none" cap="none" strike="noStrik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5" name="Google Shape;515;p63"/>
          <p:cNvSpPr txBox="1"/>
          <p:nvPr>
            <p:ph idx="12" type="sldNum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pl-PL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6" name="Google Shape;516;p63"/>
          <p:cNvSpPr txBox="1"/>
          <p:nvPr>
            <p:ph idx="10" type="dt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l-PL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28.11.2017</a:t>
            </a:r>
            <a:endParaRPr b="0" i="0" sz="1200" u="none" cap="none" strike="noStrike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64"/>
          <p:cNvSpPr txBox="1"/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l-PL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Wstępne ćwiczenie (3/3)</a:t>
            </a:r>
            <a:endParaRPr/>
          </a:p>
        </p:txBody>
      </p:sp>
      <p:sp>
        <p:nvSpPr>
          <p:cNvPr id="522" name="Google Shape;522;p64"/>
          <p:cNvSpPr txBox="1"/>
          <p:nvPr>
            <p:ph idx="1" type="body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b="0" i="0" lang="pl-PL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Jeśli chcesz wykonać więcej, niż zaleca to ćwiczenie, nie musisz nikogo pytać o zdanie</a:t>
            </a:r>
            <a:endParaRPr/>
          </a:p>
          <a:p>
            <a:pPr indent="-342900" lvl="0" marL="3429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b="0" i="0" lang="pl-PL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Znacząca rozbudowa oznacza sytuację, gdy hasło nie jest już tylko zalążkiem</a:t>
            </a:r>
            <a:endParaRPr/>
          </a:p>
          <a:p>
            <a:pPr indent="-342900" lvl="0" marL="3429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b="0" i="0" lang="pl-PL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Wejdź na stronie hasła w zakładkę </a:t>
            </a:r>
            <a:r>
              <a:rPr b="1" i="0" lang="pl-PL" sz="32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„historia i autorzy”</a:t>
            </a:r>
            <a:endParaRPr b="0" i="0" sz="3200" u="none" cap="none" strike="noStrik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b="0" i="0" lang="pl-PL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Zobacz, czy hasło ma więcej niż 5000 znaków (bajtów)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3" name="Google Shape;523;p64"/>
          <p:cNvSpPr txBox="1"/>
          <p:nvPr>
            <p:ph idx="12" type="sldNum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pl-PL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4" name="Google Shape;524;p64"/>
          <p:cNvSpPr txBox="1"/>
          <p:nvPr>
            <p:ph idx="10" type="dt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l-PL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28.11.2017</a:t>
            </a:r>
            <a:endParaRPr b="0" i="0" sz="1200" u="none" cap="none" strike="noStrike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6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http://www.mwattorneys.com/blog/wp-content/uploads/2012/07/iceberg.jpg" id="530" name="Google Shape;530;p65"/>
          <p:cNvPicPr preferRelativeResize="0"/>
          <p:nvPr>
            <p:ph idx="2" type="body"/>
          </p:nvPr>
        </p:nvPicPr>
        <p:blipFill rotWithShape="1">
          <a:blip r:embed="rId3">
            <a:alphaModFix/>
          </a:blip>
          <a:srcRect b="0" l="0" r="1" t="2727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531" name="Google Shape;531;p65"/>
          <p:cNvSpPr txBox="1"/>
          <p:nvPr>
            <p:ph type="title"/>
          </p:nvPr>
        </p:nvSpPr>
        <p:spPr>
          <a:xfrm>
            <a:off x="4965430" y="629266"/>
            <a:ext cx="6586491" cy="16766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l-PL" sz="4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Przydatne linki w Wikipedii („wierzchołek góry lodowej”)</a:t>
            </a:r>
            <a:endParaRPr/>
          </a:p>
        </p:txBody>
      </p:sp>
      <p:sp>
        <p:nvSpPr>
          <p:cNvPr id="532" name="Google Shape;532;p65"/>
          <p:cNvSpPr txBox="1"/>
          <p:nvPr>
            <p:ph idx="1" type="body"/>
          </p:nvPr>
        </p:nvSpPr>
        <p:spPr>
          <a:xfrm>
            <a:off x="4965431" y="2438400"/>
            <a:ext cx="6586489" cy="37854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3429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Char char="•"/>
            </a:pPr>
            <a:r>
              <a:rPr b="1" i="0" lang="pl-PL" sz="22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„Wikipedia – Strona główna”</a:t>
            </a:r>
            <a:r>
              <a:rPr b="0" i="0" lang="pl-PL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b="0" i="0" lang="pl-PL" sz="22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http://www.wikipedia.pl/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342900" marR="0" rtl="0" algn="l">
              <a:lnSpc>
                <a:spcPct val="8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Char char="•"/>
            </a:pPr>
            <a:r>
              <a:rPr b="1" i="0" lang="pl-PL" sz="22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„GNU Free Documentation License”</a:t>
            </a:r>
            <a:r>
              <a:rPr b="0" i="0" lang="pl-PL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b="0" i="0" lang="pl-PL" sz="22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http://pl.wikipedia.org/wiki/GNU_Free_Documentation_License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342900" marR="0" rtl="0" algn="l">
              <a:lnSpc>
                <a:spcPct val="8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Char char="•"/>
            </a:pPr>
            <a:r>
              <a:rPr b="1" i="0" lang="pl-PL" sz="22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„Projekty akademickie”</a:t>
            </a:r>
            <a:r>
              <a:rPr b="0" i="0" lang="pl-PL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b="0" i="0" lang="pl-PL" sz="22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6"/>
              </a:rPr>
              <a:t>http://pl.wikipedia.org/wiki/Wikipedia:Projekty_szkolne_i_akademickie/zalecenia_dla_uczni%C3%B3w_i_student%C3%B3w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342900" marR="0" rtl="0" algn="l">
              <a:lnSpc>
                <a:spcPct val="8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Char char="•"/>
            </a:pPr>
            <a:r>
              <a:rPr b="1" i="0" lang="pl-PL" sz="22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„Creative Commons”</a:t>
            </a:r>
            <a:r>
              <a:rPr b="0" i="0" lang="pl-PL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b="0" i="0" lang="pl-PL" sz="22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7"/>
              </a:rPr>
              <a:t>http://pl.wikipedia.org/wiki/Licencja_Creative_Commons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3" name="Google Shape;533;p65"/>
          <p:cNvSpPr txBox="1"/>
          <p:nvPr>
            <p:ph idx="12" type="sldNum"/>
          </p:nvPr>
        </p:nvSpPr>
        <p:spPr>
          <a:xfrm>
            <a:off x="10167042" y="6356350"/>
            <a:ext cx="118675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pl-PL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4" name="Google Shape;534;p65"/>
          <p:cNvSpPr txBox="1"/>
          <p:nvPr>
            <p:ph idx="10" type="dt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l-PL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28.11.2017</a:t>
            </a:r>
            <a:endParaRPr b="0" i="0" sz="1200" u="none" cap="none" strike="noStrike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8"/>
          <p:cNvSpPr txBox="1"/>
          <p:nvPr>
            <p:ph type="title"/>
          </p:nvPr>
        </p:nvSpPr>
        <p:spPr>
          <a:xfrm>
            <a:off x="963084" y="4406901"/>
            <a:ext cx="103632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l-PL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WYKŁAD</a:t>
            </a:r>
            <a:endParaRPr b="1" i="0" sz="4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" name="Google Shape;128;p18"/>
          <p:cNvSpPr txBox="1"/>
          <p:nvPr>
            <p:ph idx="1" type="body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</a:pPr>
            <a:r>
              <a:rPr b="0" i="0" lang="pl-PL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Czyli </a:t>
            </a:r>
            <a:r>
              <a:rPr b="1" i="0" lang="pl-PL" sz="20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zapamiętaj</a:t>
            </a:r>
            <a:r>
              <a:rPr b="0" i="0" lang="pl-PL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 zanim staniesz się setną osobą pytającą o to czy będzie egzamin...</a:t>
            </a:r>
            <a:endParaRPr b="0" i="0" sz="2000" u="none" cap="none" strike="noStrik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18"/>
          <p:cNvSpPr txBox="1"/>
          <p:nvPr>
            <p:ph idx="12" type="sldNum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pl-PL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18"/>
          <p:cNvSpPr txBox="1"/>
          <p:nvPr>
            <p:ph idx="10" type="dt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l-PL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28.11.2017</a:t>
            </a:r>
            <a:endParaRPr b="0" i="0" sz="1200" u="none" cap="none" strike="noStrike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C:\Users\Sony\AppData\Local\Microsoft\Windows\Temporary Internet Files\Content.IE5\M0BO32M0\MP900401828[1].jpg" id="137" name="Google Shape;137;p19"/>
          <p:cNvPicPr preferRelativeResize="0"/>
          <p:nvPr>
            <p:ph idx="2" type="body"/>
          </p:nvPr>
        </p:nvPicPr>
        <p:blipFill rotWithShape="1">
          <a:blip r:embed="rId3">
            <a:alphaModFix/>
          </a:blip>
          <a:srcRect b="1250" l="0" r="1" t="0"/>
          <a:stretch/>
        </p:blipFill>
        <p:spPr>
          <a:xfrm>
            <a:off x="7556408" y="10"/>
            <a:ext cx="4635591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9"/>
          <p:cNvSpPr txBox="1"/>
          <p:nvPr>
            <p:ph type="title"/>
          </p:nvPr>
        </p:nvSpPr>
        <p:spPr>
          <a:xfrm>
            <a:off x="648929" y="629266"/>
            <a:ext cx="6586491" cy="16766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l-PL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Jak zorganizowany jest wykład?</a:t>
            </a:r>
            <a:endParaRPr/>
          </a:p>
        </p:txBody>
      </p:sp>
      <p:sp>
        <p:nvSpPr>
          <p:cNvPr id="139" name="Google Shape;139;p19"/>
          <p:cNvSpPr txBox="1"/>
          <p:nvPr>
            <p:ph idx="1" type="body"/>
          </p:nvPr>
        </p:nvSpPr>
        <p:spPr>
          <a:xfrm>
            <a:off x="648930" y="2438400"/>
            <a:ext cx="6586489" cy="37854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pl-PL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30 godzin lekcyjnych</a:t>
            </a:r>
            <a:endParaRPr/>
          </a:p>
          <a:p>
            <a:pPr indent="-228600" lvl="0" marL="342900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pl-PL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Krótkie przerwy techniczne pomiędzy dłuższymi wykładami</a:t>
            </a:r>
            <a:endParaRPr/>
          </a:p>
          <a:p>
            <a:pPr indent="-228600" lvl="0" marL="342900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pl-PL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Zakończony </a:t>
            </a:r>
            <a:r>
              <a:rPr b="1" i="0" lang="pl-PL" sz="24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egzaminem</a:t>
            </a:r>
            <a:endParaRPr b="0" i="0" sz="2400" u="none" cap="none" strike="noStrik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pl-PL" sz="12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19"/>
          <p:cNvSpPr txBox="1"/>
          <p:nvPr>
            <p:ph idx="10" type="dt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l-PL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28.11.2017</a:t>
            </a:r>
            <a:endParaRPr b="0" i="0" sz="1200" u="none" cap="none" strike="noStrike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0"/>
          <p:cNvSpPr txBox="1"/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l-PL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Program wykładu (1/2)</a:t>
            </a:r>
            <a:endParaRPr/>
          </a:p>
        </p:txBody>
      </p:sp>
      <p:sp>
        <p:nvSpPr>
          <p:cNvPr id="147" name="Google Shape;147;p20"/>
          <p:cNvSpPr txBox="1"/>
          <p:nvPr>
            <p:ph idx="1" type="body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14350" lvl="0" marL="51435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AutoNum type="arabicPeriod"/>
            </a:pPr>
            <a:r>
              <a:rPr b="0" i="0" lang="pl-PL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Wprowadzenie do przedmiotu</a:t>
            </a:r>
            <a:endParaRPr/>
          </a:p>
          <a:p>
            <a:pPr indent="-514350" lvl="0" marL="514350" marR="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AutoNum type="arabicPeriod"/>
            </a:pPr>
            <a:r>
              <a:rPr b="0" i="0" lang="pl-PL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 to jest telekomunikacja?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14350" lvl="0" marL="514350" marR="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AutoNum type="arabicPeriod"/>
            </a:pPr>
            <a:r>
              <a:rPr b="0" i="0" lang="pl-PL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Podstawowe pojęcia, jednostki, ograniczenia</a:t>
            </a:r>
            <a:endParaRPr/>
          </a:p>
          <a:p>
            <a:pPr indent="-514350" lvl="0" marL="514350" marR="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AutoNum type="arabicPeriod"/>
            </a:pPr>
            <a:r>
              <a:rPr b="0" i="0" lang="pl-PL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Media transmisyjne – kable miedziane w telekomunikacji i teleinformatyce 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14350" lvl="0" marL="514350" marR="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AutoNum type="arabicPeriod"/>
            </a:pPr>
            <a:r>
              <a:rPr b="0" i="0" lang="pl-PL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Media transmisyjne – kable światłowodowe</a:t>
            </a:r>
            <a:endParaRPr/>
          </a:p>
          <a:p>
            <a:pPr indent="-514350" lvl="0" marL="514350" marR="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AutoNum type="arabicPeriod"/>
            </a:pPr>
            <a:r>
              <a:rPr b="0" i="0" lang="pl-PL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Media transmisyjne – transmisja bezprzewodowa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14350" lvl="0" marL="514350" marR="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AutoNum type="arabicPeriod"/>
            </a:pPr>
            <a:r>
              <a:rPr b="0" i="0" lang="pl-PL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Transmisja sygnałów – systemy dostępu wielokrotnego</a:t>
            </a:r>
            <a:endParaRPr/>
          </a:p>
        </p:txBody>
      </p:sp>
      <p:sp>
        <p:nvSpPr>
          <p:cNvPr id="148" name="Google Shape;148;p20"/>
          <p:cNvSpPr txBox="1"/>
          <p:nvPr>
            <p:ph idx="12" type="sldNum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pl-PL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20"/>
          <p:cNvSpPr txBox="1"/>
          <p:nvPr>
            <p:ph idx="10" type="dt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l-PL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28.11.2017</a:t>
            </a:r>
            <a:endParaRPr b="0" i="0" sz="1200" u="none" cap="none" strike="noStrike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1"/>
          <p:cNvSpPr txBox="1"/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l-PL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Program wykładu (2/2)</a:t>
            </a:r>
            <a:endParaRPr/>
          </a:p>
        </p:txBody>
      </p:sp>
      <p:sp>
        <p:nvSpPr>
          <p:cNvPr id="155" name="Google Shape;155;p21"/>
          <p:cNvSpPr txBox="1"/>
          <p:nvPr>
            <p:ph idx="1" type="body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14350" lvl="0" marL="51435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AutoNum type="arabicPeriod" startAt="8"/>
            </a:pPr>
            <a:r>
              <a:rPr b="0" i="0" lang="pl-PL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Kodowanie sygnałów</a:t>
            </a:r>
            <a:endParaRPr/>
          </a:p>
          <a:p>
            <a:pPr indent="-514350" lvl="0" marL="514350" marR="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AutoNum type="arabicPeriod" startAt="8"/>
            </a:pPr>
            <a:r>
              <a:rPr b="0" i="0" lang="pl-PL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Podstawowe zagadnienia sieciowe</a:t>
            </a:r>
            <a:endParaRPr/>
          </a:p>
          <a:p>
            <a:pPr indent="-514350" lvl="0" marL="514350" marR="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AutoNum type="arabicPeriod" startAt="8"/>
            </a:pPr>
            <a:r>
              <a:rPr b="0" i="0" lang="pl-PL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Routing – algorytmy</a:t>
            </a:r>
            <a:endParaRPr/>
          </a:p>
          <a:p>
            <a:pPr indent="-514350" lvl="0" marL="514350" marR="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AutoNum type="arabicPeriod" startAt="8"/>
            </a:pPr>
            <a:r>
              <a:rPr b="0" i="0" lang="pl-PL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Routing – protokoły</a:t>
            </a:r>
            <a:endParaRPr/>
          </a:p>
          <a:p>
            <a:pPr indent="-514350" lvl="0" marL="514350" marR="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AutoNum type="arabicPeriod" startAt="8"/>
            </a:pPr>
            <a:r>
              <a:rPr b="0" i="0" lang="pl-PL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Strumieniowanie treści multimedialnych</a:t>
            </a:r>
            <a:endParaRPr/>
          </a:p>
          <a:p>
            <a:pPr indent="-514350" lvl="0" marL="514350" marR="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AutoNum type="arabicPeriod" startAt="8"/>
            </a:pPr>
            <a:r>
              <a:rPr lang="pl-PL"/>
              <a:t>C</a:t>
            </a:r>
            <a:r>
              <a:rPr lang="pl-PL"/>
              <a:t>złowiek, ósma warstwa modelu ISO-OSI, jako element ekosystemu teleinformatycznego</a:t>
            </a:r>
            <a:endParaRPr/>
          </a:p>
          <a:p>
            <a:pPr indent="-514350" lvl="0" marL="514350" marR="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AutoNum type="arabicPeriod" startAt="8"/>
            </a:pPr>
            <a:r>
              <a:rPr b="0" i="0" lang="pl-PL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Quality of Experience</a:t>
            </a:r>
            <a:endParaRPr/>
          </a:p>
        </p:txBody>
      </p:sp>
      <p:sp>
        <p:nvSpPr>
          <p:cNvPr id="156" name="Google Shape;156;p21"/>
          <p:cNvSpPr txBox="1"/>
          <p:nvPr>
            <p:ph idx="12" type="sldNum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pl-PL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21"/>
          <p:cNvSpPr txBox="1"/>
          <p:nvPr>
            <p:ph idx="10" type="dt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l-PL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28.11.2017</a:t>
            </a:r>
            <a:endParaRPr b="0" i="0" sz="1200" u="none" cap="none" strike="noStrike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 thruBlk="1"/>
  </p:transition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otyw pakietu Office">
  <a:themeElements>
    <a:clrScheme name="Pakiet 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